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537" r:id="rId3"/>
    <p:sldId id="816" r:id="rId4"/>
    <p:sldId id="616" r:id="rId5"/>
    <p:sldId id="780" r:id="rId6"/>
    <p:sldId id="777" r:id="rId7"/>
    <p:sldId id="726" r:id="rId8"/>
    <p:sldId id="828" r:id="rId9"/>
    <p:sldId id="778" r:id="rId10"/>
    <p:sldId id="779" r:id="rId11"/>
    <p:sldId id="831" r:id="rId12"/>
    <p:sldId id="781" r:id="rId13"/>
    <p:sldId id="782" r:id="rId14"/>
    <p:sldId id="783" r:id="rId15"/>
    <p:sldId id="786" r:id="rId16"/>
    <p:sldId id="787" r:id="rId17"/>
    <p:sldId id="788" r:id="rId18"/>
    <p:sldId id="785" r:id="rId19"/>
    <p:sldId id="825" r:id="rId20"/>
    <p:sldId id="826" r:id="rId21"/>
    <p:sldId id="789" r:id="rId22"/>
    <p:sldId id="791" r:id="rId23"/>
    <p:sldId id="790" r:id="rId24"/>
    <p:sldId id="792" r:id="rId25"/>
    <p:sldId id="798" r:id="rId26"/>
    <p:sldId id="799" r:id="rId27"/>
    <p:sldId id="800" r:id="rId28"/>
    <p:sldId id="801" r:id="rId29"/>
    <p:sldId id="802" r:id="rId30"/>
    <p:sldId id="830" r:id="rId31"/>
    <p:sldId id="803" r:id="rId32"/>
    <p:sldId id="805" r:id="rId33"/>
    <p:sldId id="819" r:id="rId34"/>
    <p:sldId id="820" r:id="rId35"/>
    <p:sldId id="807" r:id="rId36"/>
    <p:sldId id="821" r:id="rId37"/>
    <p:sldId id="827" r:id="rId38"/>
    <p:sldId id="808" r:id="rId39"/>
    <p:sldId id="809" r:id="rId40"/>
    <p:sldId id="810" r:id="rId41"/>
    <p:sldId id="811" r:id="rId42"/>
    <p:sldId id="824" r:id="rId43"/>
    <p:sldId id="806" r:id="rId44"/>
    <p:sldId id="814" r:id="rId45"/>
    <p:sldId id="812" r:id="rId46"/>
    <p:sldId id="822" r:id="rId47"/>
    <p:sldId id="775" r:id="rId48"/>
    <p:sldId id="804" r:id="rId49"/>
    <p:sldId id="773" r:id="rId50"/>
    <p:sldId id="774" r:id="rId51"/>
    <p:sldId id="829" r:id="rId52"/>
  </p:sldIdLst>
  <p:sldSz cx="9144000" cy="6858000" type="screen4x3"/>
  <p:notesSz cx="6858000" cy="9144000"/>
  <p:custDataLst>
    <p:tags r:id="rId54"/>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18BE52E1-EAB1-4101-B6E1-5B195DD05850}">
          <p14:sldIdLst>
            <p14:sldId id="256"/>
            <p14:sldId id="537"/>
            <p14:sldId id="816"/>
            <p14:sldId id="616"/>
            <p14:sldId id="780"/>
            <p14:sldId id="777"/>
            <p14:sldId id="726"/>
            <p14:sldId id="828"/>
            <p14:sldId id="778"/>
            <p14:sldId id="779"/>
            <p14:sldId id="831"/>
            <p14:sldId id="781"/>
            <p14:sldId id="782"/>
            <p14:sldId id="783"/>
            <p14:sldId id="786"/>
            <p14:sldId id="787"/>
            <p14:sldId id="788"/>
            <p14:sldId id="785"/>
            <p14:sldId id="825"/>
            <p14:sldId id="826"/>
            <p14:sldId id="789"/>
            <p14:sldId id="791"/>
            <p14:sldId id="790"/>
            <p14:sldId id="792"/>
            <p14:sldId id="798"/>
            <p14:sldId id="799"/>
            <p14:sldId id="800"/>
            <p14:sldId id="801"/>
            <p14:sldId id="802"/>
            <p14:sldId id="830"/>
            <p14:sldId id="803"/>
            <p14:sldId id="805"/>
            <p14:sldId id="819"/>
            <p14:sldId id="820"/>
            <p14:sldId id="807"/>
            <p14:sldId id="821"/>
            <p14:sldId id="827"/>
            <p14:sldId id="808"/>
            <p14:sldId id="809"/>
            <p14:sldId id="810"/>
            <p14:sldId id="811"/>
            <p14:sldId id="824"/>
            <p14:sldId id="806"/>
            <p14:sldId id="814"/>
            <p14:sldId id="812"/>
            <p14:sldId id="822"/>
            <p14:sldId id="775"/>
            <p14:sldId id="804"/>
            <p14:sldId id="773"/>
            <p14:sldId id="774"/>
            <p14:sldId id="829"/>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C7B6"/>
    <a:srgbClr val="E2ADAC"/>
    <a:srgbClr val="953735"/>
    <a:srgbClr val="503522"/>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8A6420-D2AF-42E0-BBB2-053558179C26}" v="35" dt="2024-05-13T10:16:40.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11" autoAdjust="0"/>
    <p:restoredTop sz="85560" autoAdjust="0"/>
  </p:normalViewPr>
  <p:slideViewPr>
    <p:cSldViewPr>
      <p:cViewPr varScale="1">
        <p:scale>
          <a:sx n="94" d="100"/>
          <a:sy n="94" d="100"/>
        </p:scale>
        <p:origin x="1716"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16-5-2024</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12ECD43-08E5-4945-BC4F-4857758E978F}" type="slidenum">
              <a:rPr lang="nl-NL" smtClean="0"/>
              <a:t>1</a:t>
            </a:fld>
            <a:endParaRPr lang="nl-NL" dirty="0"/>
          </a:p>
        </p:txBody>
      </p:sp>
    </p:spTree>
    <p:extLst>
      <p:ext uri="{BB962C8B-B14F-4D97-AF65-F5344CB8AC3E}">
        <p14:creationId xmlns:p14="http://schemas.microsoft.com/office/powerpoint/2010/main" val="23699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8862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a:t>
            </a:r>
            <a:r>
              <a:rPr lang="en-US" dirty="0" err="1"/>
              <a:t>vanaf</a:t>
            </a:r>
            <a:r>
              <a:rPr lang="en-US" dirty="0"/>
              <a:t> 3:57-6:09): https://www.youtube.com/watch?v=r4Q8CqVChI8</a:t>
            </a:r>
          </a:p>
          <a:p>
            <a:r>
              <a:rPr lang="nl-NL" dirty="0"/>
              <a:t>Tekst: https://www.rijksoverheid.nl/documenten/toespraken/2023/04/25/toespraak-minister-president-rutte-bij-de-presentatie-van-de-kabinetsreactie-op-het-rapport-groningers-boven-gas</a:t>
            </a:r>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382764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Blauw</a:t>
            </a:r>
            <a:r>
              <a:rPr lang="en-US" dirty="0"/>
              <a:t>: </a:t>
            </a:r>
            <a:r>
              <a:rPr lang="en-US" dirty="0" err="1"/>
              <a:t>erkennen</a:t>
            </a:r>
            <a:r>
              <a:rPr lang="en-US" dirty="0"/>
              <a:t> van Ernst </a:t>
            </a:r>
            <a:r>
              <a:rPr lang="en-US" dirty="0" err="1"/>
              <a:t>en</a:t>
            </a:r>
            <a:r>
              <a:rPr lang="en-US" dirty="0"/>
              <a:t> </a:t>
            </a:r>
            <a:r>
              <a:rPr lang="en-US" dirty="0" err="1"/>
              <a:t>schuld</a:t>
            </a:r>
            <a:r>
              <a:rPr lang="en-US" dirty="0"/>
              <a:t>. </a:t>
            </a:r>
            <a:r>
              <a:rPr lang="en-US" dirty="0" err="1"/>
              <a:t>Geel</a:t>
            </a:r>
            <a:r>
              <a:rPr lang="en-US" dirty="0"/>
              <a:t>: </a:t>
            </a:r>
            <a:r>
              <a:rPr lang="en-US" dirty="0" err="1"/>
              <a:t>verkleinen</a:t>
            </a:r>
            <a:r>
              <a:rPr lang="en-US" dirty="0"/>
              <a:t> eigen </a:t>
            </a:r>
            <a:r>
              <a:rPr lang="en-US" dirty="0" err="1"/>
              <a:t>aandeel</a:t>
            </a:r>
            <a:r>
              <a:rPr lang="en-US" dirty="0"/>
              <a:t>. Groen: </a:t>
            </a:r>
            <a:r>
              <a:rPr lang="en-US" dirty="0" err="1"/>
              <a:t>nadruk</a:t>
            </a:r>
            <a:r>
              <a:rPr lang="en-US" dirty="0"/>
              <a:t> op eigen </a:t>
            </a:r>
            <a:r>
              <a:rPr lang="en-US" dirty="0" err="1"/>
              <a:t>rol</a:t>
            </a:r>
            <a:r>
              <a:rPr lang="en-US" dirty="0"/>
              <a:t> in </a:t>
            </a:r>
            <a:r>
              <a:rPr lang="en-US" dirty="0" err="1"/>
              <a:t>verandering</a:t>
            </a:r>
            <a:r>
              <a:rPr lang="en-US" dirty="0"/>
              <a:t>.</a:t>
            </a:r>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8</a:t>
            </a:fld>
            <a:endParaRPr lang="nl-NL"/>
          </a:p>
        </p:txBody>
      </p:sp>
    </p:spTree>
    <p:extLst>
      <p:ext uri="{BB962C8B-B14F-4D97-AF65-F5344CB8AC3E}">
        <p14:creationId xmlns:p14="http://schemas.microsoft.com/office/powerpoint/2010/main" val="480445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https://www.youtube.com/watch?v=YJ6KsiIlo2k</a:t>
            </a:r>
          </a:p>
        </p:txBody>
      </p:sp>
      <p:sp>
        <p:nvSpPr>
          <p:cNvPr id="4" name="Slide Number Placeholder 3"/>
          <p:cNvSpPr>
            <a:spLocks noGrp="1"/>
          </p:cNvSpPr>
          <p:nvPr>
            <p:ph type="sldNum" sz="quarter" idx="5"/>
          </p:nvPr>
        </p:nvSpPr>
        <p:spPr/>
        <p:txBody>
          <a:bodyPr/>
          <a:lstStyle/>
          <a:p>
            <a:fld id="{812ECD43-08E5-4945-BC4F-4857758E978F}" type="slidenum">
              <a:rPr lang="nl-NL" smtClean="0"/>
              <a:t>43</a:t>
            </a:fld>
            <a:endParaRPr lang="nl-NL"/>
          </a:p>
        </p:txBody>
      </p:sp>
    </p:spTree>
    <p:extLst>
      <p:ext uri="{BB962C8B-B14F-4D97-AF65-F5344CB8AC3E}">
        <p14:creationId xmlns:p14="http://schemas.microsoft.com/office/powerpoint/2010/main" val="220382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44</a:t>
            </a:fld>
            <a:endParaRPr lang="nl-NL"/>
          </a:p>
        </p:txBody>
      </p:sp>
    </p:spTree>
    <p:extLst>
      <p:ext uri="{BB962C8B-B14F-4D97-AF65-F5344CB8AC3E}">
        <p14:creationId xmlns:p14="http://schemas.microsoft.com/office/powerpoint/2010/main" val="2231732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https://www.youtube.com/watch?v=LpuvjKLOLDo</a:t>
            </a:r>
          </a:p>
        </p:txBody>
      </p:sp>
      <p:sp>
        <p:nvSpPr>
          <p:cNvPr id="4" name="Slide Number Placeholder 3"/>
          <p:cNvSpPr>
            <a:spLocks noGrp="1"/>
          </p:cNvSpPr>
          <p:nvPr>
            <p:ph type="sldNum" sz="quarter" idx="5"/>
          </p:nvPr>
        </p:nvSpPr>
        <p:spPr/>
        <p:txBody>
          <a:bodyPr/>
          <a:lstStyle/>
          <a:p>
            <a:fld id="{812ECD43-08E5-4945-BC4F-4857758E978F}" type="slidenum">
              <a:rPr lang="nl-NL" smtClean="0"/>
              <a:t>45</a:t>
            </a:fld>
            <a:endParaRPr lang="nl-NL"/>
          </a:p>
        </p:txBody>
      </p:sp>
    </p:spTree>
    <p:extLst>
      <p:ext uri="{BB962C8B-B14F-4D97-AF65-F5344CB8AC3E}">
        <p14:creationId xmlns:p14="http://schemas.microsoft.com/office/powerpoint/2010/main" val="378827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46</a:t>
            </a:fld>
            <a:endParaRPr lang="nl-NL"/>
          </a:p>
        </p:txBody>
      </p:sp>
    </p:spTree>
    <p:extLst>
      <p:ext uri="{BB962C8B-B14F-4D97-AF65-F5344CB8AC3E}">
        <p14:creationId xmlns:p14="http://schemas.microsoft.com/office/powerpoint/2010/main" val="82242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47</a:t>
            </a:fld>
            <a:endParaRPr lang="nl-NL"/>
          </a:p>
        </p:txBody>
      </p:sp>
    </p:spTree>
    <p:extLst>
      <p:ext uri="{BB962C8B-B14F-4D97-AF65-F5344CB8AC3E}">
        <p14:creationId xmlns:p14="http://schemas.microsoft.com/office/powerpoint/2010/main" val="1655596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1" y="-1"/>
            <a:ext cx="9143999" cy="4521941"/>
          </a:xfrm>
          <a:solidFill>
            <a:srgbClr val="8592BC"/>
          </a:solidFill>
        </p:spPr>
        <p:txBody>
          <a:bodyPr>
            <a:normAutofit/>
          </a:bodyPr>
          <a:lstStyle>
            <a:lvl1pPr marL="0" indent="0">
              <a:buNone/>
              <a:defRPr sz="100">
                <a:solidFill>
                  <a:schemeClr val="bg2"/>
                </a:solidFill>
              </a:defRPr>
            </a:lvl1pPr>
          </a:lstStyle>
          <a:p>
            <a:pPr lvl="0"/>
            <a:r>
              <a:rPr lang="nl-NL" noProof="0" dirty="0"/>
              <a:t>..</a:t>
            </a:r>
          </a:p>
        </p:txBody>
      </p:sp>
      <p:sp>
        <p:nvSpPr>
          <p:cNvPr id="6" name="Tijdelijke aanduiding voor tekst 5"/>
          <p:cNvSpPr>
            <a:spLocks noGrp="1"/>
          </p:cNvSpPr>
          <p:nvPr>
            <p:ph type="body" sz="quarter" idx="12" hasCustomPrompt="1"/>
          </p:nvPr>
        </p:nvSpPr>
        <p:spPr>
          <a:xfrm>
            <a:off x="1" y="2"/>
            <a:ext cx="9144000" cy="3719335"/>
          </a:xfrm>
          <a:solidFill>
            <a:schemeClr val="bg2"/>
          </a:solidFill>
        </p:spPr>
        <p:txBody>
          <a:bodyPr>
            <a:normAutofit/>
          </a:bodyPr>
          <a:lstStyle>
            <a:lvl1pPr marL="0" indent="0">
              <a:buNone/>
              <a:defRPr sz="100">
                <a:solidFill>
                  <a:schemeClr val="bg2"/>
                </a:solidFill>
              </a:defRPr>
            </a:lvl1pPr>
          </a:lstStyle>
          <a:p>
            <a:pPr lvl="0"/>
            <a:r>
              <a:rPr lang="nl-NL" noProof="0" dirty="0"/>
              <a:t>..</a:t>
            </a:r>
          </a:p>
        </p:txBody>
      </p:sp>
      <p:sp>
        <p:nvSpPr>
          <p:cNvPr id="2" name="Titel 1"/>
          <p:cNvSpPr>
            <a:spLocks noGrp="1"/>
          </p:cNvSpPr>
          <p:nvPr>
            <p:ph type="title" hasCustomPrompt="1"/>
          </p:nvPr>
        </p:nvSpPr>
        <p:spPr>
          <a:xfrm>
            <a:off x="1359243" y="1052736"/>
            <a:ext cx="7389221" cy="1656184"/>
          </a:xfrm>
        </p:spPr>
        <p:txBody>
          <a:bodyPr/>
          <a:lstStyle>
            <a:lvl1pPr algn="l">
              <a:defRPr sz="4800">
                <a:solidFill>
                  <a:schemeClr val="bg1"/>
                </a:solidFill>
              </a:defRPr>
            </a:lvl1pPr>
          </a:lstStyle>
          <a:p>
            <a:r>
              <a:rPr lang="nl-NL" noProof="0" dirty="0"/>
              <a:t>Titel van de presentatie</a:t>
            </a:r>
          </a:p>
        </p:txBody>
      </p:sp>
      <p:sp>
        <p:nvSpPr>
          <p:cNvPr id="20" name="Tijdelijke aanduiding voor tekst 19"/>
          <p:cNvSpPr>
            <a:spLocks noGrp="1"/>
          </p:cNvSpPr>
          <p:nvPr>
            <p:ph type="body" sz="quarter" idx="14" hasCustomPrompt="1"/>
          </p:nvPr>
        </p:nvSpPr>
        <p:spPr>
          <a:xfrm>
            <a:off x="1359243" y="3934610"/>
            <a:ext cx="4042079" cy="393700"/>
          </a:xfrm>
        </p:spPr>
        <p:txBody>
          <a:bodyPr anchor="ctr">
            <a:normAutofit/>
          </a:bodyPr>
          <a:lstStyle>
            <a:lvl1pPr marL="0" indent="0">
              <a:buNone/>
              <a:defRPr sz="2000">
                <a:solidFill>
                  <a:schemeClr val="bg1"/>
                </a:solidFill>
              </a:defRPr>
            </a:lvl1pPr>
          </a:lstStyle>
          <a:p>
            <a:pPr lvl="0"/>
            <a:r>
              <a:rPr lang="nl-NL" noProof="0" dirty="0"/>
              <a:t>Subtitel presentatie</a:t>
            </a:r>
          </a:p>
        </p:txBody>
      </p:sp>
      <p:sp>
        <p:nvSpPr>
          <p:cNvPr id="8" name="Tijdelijke aanduiding voor datum 3"/>
          <p:cNvSpPr>
            <a:spLocks noGrp="1"/>
          </p:cNvSpPr>
          <p:nvPr>
            <p:ph type="dt" sz="half" idx="2"/>
          </p:nvPr>
        </p:nvSpPr>
        <p:spPr>
          <a:xfrm>
            <a:off x="5497060" y="3934685"/>
            <a:ext cx="3243080" cy="394127"/>
          </a:xfrm>
          <a:prstGeom prst="rect">
            <a:avLst/>
          </a:prstGeom>
        </p:spPr>
        <p:txBody>
          <a:bodyPr vert="horz" lIns="0" tIns="0" rIns="0" bIns="0" rtlCol="0" anchor="ctr"/>
          <a:lstStyle>
            <a:lvl1pPr algn="r">
              <a:defRPr sz="2000">
                <a:solidFill>
                  <a:schemeClr val="bg1"/>
                </a:solidFill>
              </a:defRPr>
            </a:lvl1pPr>
          </a:lstStyle>
          <a:p>
            <a:endParaRPr lang="nl-NL" noProof="0" dirty="0"/>
          </a:p>
        </p:txBody>
      </p:sp>
      <p:pic>
        <p:nvPicPr>
          <p:cNvPr id="9" name="Picture 71" descr="Logo-UniversiteitLeiden-CMYK_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048" y="5051754"/>
            <a:ext cx="2358752" cy="1000088"/>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9819" y="6543376"/>
            <a:ext cx="2846250" cy="270000"/>
          </a:xfrm>
          <a:prstGeom prst="rect">
            <a:avLst/>
          </a:prstGeom>
        </p:spPr>
      </p:pic>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5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fiek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grafiek in te voegen</a:t>
            </a:r>
          </a:p>
        </p:txBody>
      </p:sp>
      <p:pic>
        <p:nvPicPr>
          <p:cNvPr id="13" name="Afbeelding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video in te voegen</a:t>
            </a:r>
          </a:p>
        </p:txBody>
      </p:sp>
      <p:pic>
        <p:nvPicPr>
          <p:cNvPr id="14" name="Afbeelding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2"/>
            <a:ext cx="9144000" cy="4521939"/>
          </a:xfrm>
          <a:solidFill>
            <a:schemeClr val="bg2"/>
          </a:solidFill>
        </p:spPr>
        <p:txBody>
          <a:bodyPr>
            <a:normAutofit/>
          </a:bodyPr>
          <a:lstStyle>
            <a:lvl1pPr marL="0" indent="0">
              <a:buNone/>
              <a:defRPr sz="100">
                <a:solidFill>
                  <a:schemeClr val="bg2"/>
                </a:solidFill>
              </a:defRPr>
            </a:lvl1pPr>
          </a:lstStyle>
          <a:p>
            <a:pPr lvl="0"/>
            <a:r>
              <a:rPr lang="nl-NL" dirty="0"/>
              <a:t>..</a:t>
            </a:r>
          </a:p>
        </p:txBody>
      </p:sp>
      <p:sp>
        <p:nvSpPr>
          <p:cNvPr id="2" name="Titel 1"/>
          <p:cNvSpPr>
            <a:spLocks noGrp="1"/>
          </p:cNvSpPr>
          <p:nvPr>
            <p:ph type="title" hasCustomPrompt="1"/>
          </p:nvPr>
        </p:nvSpPr>
        <p:spPr>
          <a:xfrm>
            <a:off x="1331640" y="1052736"/>
            <a:ext cx="7390800" cy="1656184"/>
          </a:xfrm>
        </p:spPr>
        <p:txBody>
          <a:bodyPr/>
          <a:lstStyle>
            <a:lvl1pPr algn="l">
              <a:defRPr sz="4800">
                <a:solidFill>
                  <a:schemeClr val="bg1"/>
                </a:solidFill>
              </a:defRPr>
            </a:lvl1pPr>
          </a:lstStyle>
          <a:p>
            <a:r>
              <a:rPr lang="nl-NL" dirty="0"/>
              <a:t>Titel afsluiting</a:t>
            </a:r>
          </a:p>
        </p:txBody>
      </p:sp>
      <p:pic>
        <p:nvPicPr>
          <p:cNvPr id="7" name="Picture 71" descr="Logo-UniversiteitLeiden-CMYK_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048" y="5051754"/>
            <a:ext cx="2358752" cy="1000088"/>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9819" y="6543376"/>
            <a:ext cx="2846250" cy="270000"/>
          </a:xfrm>
          <a:prstGeom prst="rect">
            <a:avLst/>
          </a:prstGeom>
        </p:spPr>
      </p:pic>
    </p:spTree>
    <p:extLst>
      <p:ext uri="{BB962C8B-B14F-4D97-AF65-F5344CB8AC3E}">
        <p14:creationId xmlns:p14="http://schemas.microsoft.com/office/powerpoint/2010/main" val="12396288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noProof="0" dirty="0"/>
              <a:t>Titel</a:t>
            </a:r>
          </a:p>
        </p:txBody>
      </p:sp>
      <p:sp>
        <p:nvSpPr>
          <p:cNvPr id="3" name="Tijdelijke aanduiding voor verticale tekst 2"/>
          <p:cNvSpPr>
            <a:spLocks noGrp="1"/>
          </p:cNvSpPr>
          <p:nvPr>
            <p:ph type="body" orient="vert" idx="1" hasCustomPrompt="1"/>
          </p:nvPr>
        </p:nvSpPr>
        <p:spPr>
          <a:xfrm>
            <a:off x="404665" y="1252836"/>
            <a:ext cx="5030981" cy="4795836"/>
          </a:xfrm>
          <a:noFill/>
        </p:spPr>
        <p:txBody>
          <a:bodyPr vert="horz" wrap="none" lIns="0" tIns="0" rIns="0" bIns="0"/>
          <a:lstStyle>
            <a:lvl1pPr marL="271318" indent="-271318">
              <a:spcBef>
                <a:spcPts val="600"/>
              </a:spcBef>
              <a:spcAft>
                <a:spcPts val="600"/>
              </a:spcAft>
              <a:buClr>
                <a:schemeClr val="bg2"/>
              </a:buClr>
              <a:buFont typeface="+mj-lt"/>
              <a:buAutoNum type="arabicPeriod"/>
              <a:defRPr sz="2000">
                <a:solidFill>
                  <a:schemeClr val="bg2"/>
                </a:solidFill>
              </a:defRPr>
            </a:lvl1pPr>
            <a:lvl2pPr marL="406977" indent="-135659">
              <a:buClr>
                <a:schemeClr val="bg2"/>
              </a:buClr>
              <a:buFont typeface="Arial" panose="020B0604020202020204" pitchFamily="34" charset="0"/>
              <a:buChar char="•"/>
              <a:defRPr sz="1600">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271318" indent="-271318">
              <a:spcBef>
                <a:spcPts val="600"/>
              </a:spcBef>
              <a:spcAft>
                <a:spcPts val="600"/>
              </a:spcAft>
              <a:buClr>
                <a:schemeClr val="bg2"/>
              </a:buClr>
              <a:buFont typeface="+mj-lt"/>
              <a:buAutoNum type="arabicPeriod"/>
              <a:tabLst/>
              <a:defRPr sz="2000">
                <a:solidFill>
                  <a:schemeClr val="bg2"/>
                </a:solidFill>
              </a:defRPr>
            </a:lvl6pPr>
            <a:lvl7pPr marL="406977" indent="-135659">
              <a:buClr>
                <a:schemeClr val="bg2"/>
              </a:buClr>
              <a:buFont typeface="Arial" panose="020B0604020202020204" pitchFamily="34" charset="0"/>
              <a:buChar char="•"/>
              <a:defRPr>
                <a:solidFill>
                  <a:schemeClr val="bg2"/>
                </a:solidFill>
              </a:defRPr>
            </a:lvl7pPr>
            <a:lvl8pPr>
              <a:defRPr sz="1400">
                <a:solidFill>
                  <a:schemeClr val="bg2"/>
                </a:solidFill>
              </a:defRPr>
            </a:lvl8pPr>
            <a:lvl9pPr>
              <a:defRPr>
                <a:solidFill>
                  <a:schemeClr val="bg2"/>
                </a:solidFill>
              </a:defRPr>
            </a:lvl9pPr>
          </a:lstStyle>
          <a:p>
            <a:pPr lvl="0"/>
            <a:r>
              <a:rPr lang="nl-NL" noProof="0" dirty="0"/>
              <a:t>Opsomming</a:t>
            </a:r>
          </a:p>
          <a:p>
            <a:pPr lvl="1"/>
            <a:r>
              <a:rPr lang="nl-NL" noProof="0" dirty="0" err="1"/>
              <a:t>Bullet</a:t>
            </a:r>
            <a:endParaRPr lang="nl-NL" noProof="0" dirty="0"/>
          </a:p>
          <a:p>
            <a:pPr lvl="2"/>
            <a:r>
              <a:rPr lang="nl-NL" noProof="0" dirty="0"/>
              <a:t>Leestekst</a:t>
            </a:r>
          </a:p>
          <a:p>
            <a:pPr lvl="3"/>
            <a:r>
              <a:rPr lang="nl-NL" noProof="0" dirty="0"/>
              <a:t>Kopje wit</a:t>
            </a:r>
          </a:p>
          <a:p>
            <a:pPr lvl="4"/>
            <a:r>
              <a:rPr lang="nl-NL" noProof="0" dirty="0"/>
              <a:t>Kopje geel</a:t>
            </a:r>
          </a:p>
          <a:p>
            <a:pPr lvl="5"/>
            <a:r>
              <a:rPr lang="nl-NL" noProof="0" dirty="0"/>
              <a:t>Opsomming</a:t>
            </a:r>
          </a:p>
          <a:p>
            <a:pPr lvl="6"/>
            <a:r>
              <a:rPr lang="nl-NL" noProof="0" dirty="0" err="1"/>
              <a:t>Bullet</a:t>
            </a:r>
            <a:endParaRPr lang="nl-NL" noProof="0" dirty="0"/>
          </a:p>
          <a:p>
            <a:pPr lvl="7"/>
            <a:r>
              <a:rPr lang="nl-NL" sz="1349" noProof="0" dirty="0"/>
              <a:t>Leestekst</a:t>
            </a:r>
          </a:p>
          <a:p>
            <a:pPr lvl="8"/>
            <a:r>
              <a:rPr lang="nl-NL" noProof="0" dirty="0"/>
              <a:t>Kopje wit</a:t>
            </a:r>
          </a:p>
        </p:txBody>
      </p:sp>
      <p:sp>
        <p:nvSpPr>
          <p:cNvPr id="7" name="Tijdelijke aanduiding voor afbeelding 13"/>
          <p:cNvSpPr>
            <a:spLocks noGrp="1"/>
          </p:cNvSpPr>
          <p:nvPr>
            <p:ph type="pic" sz="quarter" idx="13" hasCustomPrompt="1"/>
          </p:nvPr>
        </p:nvSpPr>
        <p:spPr>
          <a:xfrm>
            <a:off x="5587316" y="1252539"/>
            <a:ext cx="3152019"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noProof="0" dirty="0"/>
              <a:t>Klik hier om een</a:t>
            </a:r>
            <a:br>
              <a:rPr lang="nl-NL" noProof="0" dirty="0"/>
            </a:br>
            <a:r>
              <a:rPr lang="nl-NL" noProof="0" dirty="0"/>
              <a:t>afbeelding in te voegen</a:t>
            </a:r>
          </a:p>
        </p:txBody>
      </p:sp>
      <p:grpSp>
        <p:nvGrpSpPr>
          <p:cNvPr id="8" name="Grid" hidden="1"/>
          <p:cNvGrpSpPr/>
          <p:nvPr userDrawn="1"/>
        </p:nvGrpSpPr>
        <p:grpSpPr>
          <a:xfrm>
            <a:off x="0" y="0"/>
            <a:ext cx="9144002"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pic>
        <p:nvPicPr>
          <p:cNvPr id="16" name="Afbeelding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noProof="0" dirty="0"/>
              <a:t>Titel</a:t>
            </a:r>
          </a:p>
        </p:txBody>
      </p:sp>
      <p:sp>
        <p:nvSpPr>
          <p:cNvPr id="3" name="Tijdelijke aanduiding voor verticale tekst 2"/>
          <p:cNvSpPr>
            <a:spLocks noGrp="1"/>
          </p:cNvSpPr>
          <p:nvPr>
            <p:ph type="body" orient="vert" idx="1" hasCustomPrompt="1"/>
          </p:nvPr>
        </p:nvSpPr>
        <p:spPr/>
        <p:txBody>
          <a:bodyPr vert="horz"/>
          <a:lstStyle>
            <a:lvl8pPr>
              <a:defRPr sz="1600"/>
            </a:lvl8pPr>
          </a:lstStyle>
          <a:p>
            <a:pPr lvl="0"/>
            <a:r>
              <a:rPr lang="nl-NL" noProof="0" dirty="0" err="1"/>
              <a:t>Bullet</a:t>
            </a:r>
            <a:endParaRPr lang="nl-NL" noProof="0" dirty="0"/>
          </a:p>
          <a:p>
            <a:pPr lvl="1"/>
            <a:r>
              <a:rPr lang="nl-NL" noProof="0" dirty="0"/>
              <a:t>Sub-</a:t>
            </a:r>
            <a:r>
              <a:rPr lang="nl-NL" noProof="0" dirty="0" err="1"/>
              <a:t>bullet</a:t>
            </a:r>
            <a:endParaRPr lang="nl-NL" noProof="0" dirty="0"/>
          </a:p>
          <a:p>
            <a:pPr lvl="2"/>
            <a:r>
              <a:rPr lang="nl-NL" noProof="0" dirty="0"/>
              <a:t>Leestekst</a:t>
            </a:r>
          </a:p>
          <a:p>
            <a:pPr lvl="3"/>
            <a:r>
              <a:rPr lang="nl-NL" noProof="0" dirty="0"/>
              <a:t>Kopje donker blauw</a:t>
            </a:r>
          </a:p>
          <a:p>
            <a:pPr lvl="4"/>
            <a:r>
              <a:rPr lang="nl-NL" noProof="0" dirty="0"/>
              <a:t>Kopje licht blauw</a:t>
            </a:r>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sz="1349" noProof="0" dirty="0"/>
              <a:t>Leestekst</a:t>
            </a:r>
          </a:p>
          <a:p>
            <a:pPr lvl="8"/>
            <a:r>
              <a:rPr lang="nl-NL" noProof="0" dirty="0"/>
              <a:t>Kopje donker blauw</a:t>
            </a:r>
          </a:p>
        </p:txBody>
      </p:sp>
      <p:pic>
        <p:nvPicPr>
          <p:cNvPr id="5" name="Afbeelding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amp; Beeld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noProof="0" dirty="0"/>
              <a:t>Titel</a:t>
            </a:r>
          </a:p>
        </p:txBody>
      </p:sp>
      <p:sp>
        <p:nvSpPr>
          <p:cNvPr id="3" name="Tijdelijke aanduiding voor verticale tekst 2"/>
          <p:cNvSpPr>
            <a:spLocks noGrp="1"/>
          </p:cNvSpPr>
          <p:nvPr>
            <p:ph type="body" orient="vert" idx="1" hasCustomPrompt="1"/>
          </p:nvPr>
        </p:nvSpPr>
        <p:spPr>
          <a:xfrm>
            <a:off x="404665" y="1252836"/>
            <a:ext cx="5840650" cy="4795836"/>
          </a:xfrm>
        </p:spPr>
        <p:txBody>
          <a:bodyPr vert="horz"/>
          <a:lstStyle/>
          <a:p>
            <a:pPr lvl="0"/>
            <a:r>
              <a:rPr lang="nl-NL" noProof="0" dirty="0" err="1"/>
              <a:t>Bullet</a:t>
            </a:r>
            <a:endParaRPr lang="nl-NL" noProof="0" dirty="0"/>
          </a:p>
          <a:p>
            <a:pPr lvl="1"/>
            <a:r>
              <a:rPr lang="nl-NL" noProof="0" dirty="0"/>
              <a:t>Sub-</a:t>
            </a:r>
            <a:r>
              <a:rPr lang="nl-NL" noProof="0" dirty="0" err="1"/>
              <a:t>bullet</a:t>
            </a:r>
            <a:endParaRPr lang="nl-NL" noProof="0" dirty="0"/>
          </a:p>
          <a:p>
            <a:pPr lvl="2"/>
            <a:r>
              <a:rPr lang="nl-NL" noProof="0" dirty="0"/>
              <a:t>Leestekst</a:t>
            </a:r>
          </a:p>
          <a:p>
            <a:pPr lvl="3"/>
            <a:r>
              <a:rPr lang="nl-NL" noProof="0" dirty="0"/>
              <a:t>Kopje donker blauw</a:t>
            </a:r>
          </a:p>
          <a:p>
            <a:pPr lvl="4"/>
            <a:r>
              <a:rPr lang="nl-NL" noProof="0" dirty="0"/>
              <a:t>Kopje licht blauw</a:t>
            </a:r>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sz="1349" noProof="0" dirty="0"/>
              <a:t>Leestekst</a:t>
            </a:r>
          </a:p>
          <a:p>
            <a:pPr lvl="8"/>
            <a:r>
              <a:rPr lang="nl-NL" noProof="0" dirty="0"/>
              <a:t>Kopje donker blauw</a:t>
            </a:r>
          </a:p>
        </p:txBody>
      </p:sp>
      <p:grpSp>
        <p:nvGrpSpPr>
          <p:cNvPr id="7" name="Grid" hidden="1"/>
          <p:cNvGrpSpPr/>
          <p:nvPr userDrawn="1"/>
        </p:nvGrpSpPr>
        <p:grpSpPr>
          <a:xfrm>
            <a:off x="0" y="0"/>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396986" y="1252539"/>
            <a:ext cx="234235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noProof="0" dirty="0"/>
              <a:t>Klik hier om een</a:t>
            </a:r>
            <a:br>
              <a:rPr lang="nl-NL" noProof="0" dirty="0"/>
            </a:br>
            <a:r>
              <a:rPr lang="nl-NL" noProof="0" dirty="0"/>
              <a:t>afbeelding in te voegen</a:t>
            </a:r>
          </a:p>
        </p:txBody>
      </p:sp>
      <p:pic>
        <p:nvPicPr>
          <p:cNvPr id="15"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amp; Beeld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2" y="1252539"/>
            <a:ext cx="4091174"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5"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amp; Beeld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4" y="1252836"/>
            <a:ext cx="2548000"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3104334" y="1252539"/>
            <a:ext cx="5635001"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5"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eld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5" y="1252539"/>
            <a:ext cx="833456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3" name="Afbeelding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amp; Beeld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59312"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1"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7" name="Tijdelijke aanduiding voor afbeelding 13"/>
          <p:cNvSpPr>
            <a:spLocks noGrp="1"/>
          </p:cNvSpPr>
          <p:nvPr>
            <p:ph type="pic" sz="quarter" idx="14" hasCustomPrompt="1"/>
          </p:nvPr>
        </p:nvSpPr>
        <p:spPr>
          <a:xfrm>
            <a:off x="6762195"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8" name="Tijdelijke aanduiding voor afbeelding 13"/>
          <p:cNvSpPr>
            <a:spLocks noGrp="1"/>
          </p:cNvSpPr>
          <p:nvPr>
            <p:ph type="pic" sz="quarter" idx="15" hasCustomPrompt="1"/>
          </p:nvPr>
        </p:nvSpPr>
        <p:spPr>
          <a:xfrm>
            <a:off x="4648161"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9" name="Tijdelijke aanduiding voor afbeelding 13"/>
          <p:cNvSpPr>
            <a:spLocks noGrp="1"/>
          </p:cNvSpPr>
          <p:nvPr>
            <p:ph type="pic" sz="quarter" idx="16" hasCustomPrompt="1"/>
          </p:nvPr>
        </p:nvSpPr>
        <p:spPr>
          <a:xfrm>
            <a:off x="6762195"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20" name="Afbeelding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amp; Beeld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Titel</a:t>
            </a:r>
          </a:p>
        </p:txBody>
      </p:sp>
      <p:sp>
        <p:nvSpPr>
          <p:cNvPr id="3" name="Tijdelijke aanduiding voor verticale tekst 2"/>
          <p:cNvSpPr>
            <a:spLocks noGrp="1"/>
          </p:cNvSpPr>
          <p:nvPr>
            <p:ph type="body" orient="vert" idx="1" hasCustomPrompt="1"/>
          </p:nvPr>
        </p:nvSpPr>
        <p:spPr>
          <a:xfrm>
            <a:off x="404664" y="1252836"/>
            <a:ext cx="4091500" cy="4795836"/>
          </a:xfrm>
        </p:spPr>
        <p:txBody>
          <a:bodyPr vert="horz"/>
          <a:lstStyle/>
          <a:p>
            <a:pPr lvl="0"/>
            <a:r>
              <a:rPr lang="nl-NL" dirty="0" err="1"/>
              <a:t>Bullet</a:t>
            </a:r>
            <a:endParaRPr lang="nl-NL" dirty="0"/>
          </a:p>
          <a:p>
            <a:pPr lvl="1"/>
            <a:r>
              <a:rPr lang="nl-NL" dirty="0"/>
              <a:t>Sub-</a:t>
            </a:r>
            <a:r>
              <a:rPr lang="nl-NL" dirty="0" err="1"/>
              <a:t>bullet</a:t>
            </a:r>
            <a:endParaRPr lang="nl-NL" dirty="0"/>
          </a:p>
          <a:p>
            <a:pPr lvl="2"/>
            <a:r>
              <a:rPr lang="nl-NL" dirty="0"/>
              <a:t>Leestekst</a:t>
            </a:r>
          </a:p>
          <a:p>
            <a:pPr lvl="3"/>
            <a:r>
              <a:rPr lang="nl-NL" dirty="0"/>
              <a:t>Kopje donker blauw</a:t>
            </a:r>
          </a:p>
          <a:p>
            <a:pPr lvl="4"/>
            <a:r>
              <a:rPr lang="nl-NL" dirty="0"/>
              <a:t>Kopje licht blauw</a:t>
            </a:r>
          </a:p>
          <a:p>
            <a:pPr lvl="5"/>
            <a:r>
              <a:rPr lang="nl-NL" dirty="0" err="1"/>
              <a:t>Bullet</a:t>
            </a:r>
            <a:endParaRPr lang="nl-NL" dirty="0"/>
          </a:p>
          <a:p>
            <a:pPr lvl="6"/>
            <a:r>
              <a:rPr lang="nl-NL" dirty="0"/>
              <a:t>Sub-</a:t>
            </a:r>
            <a:r>
              <a:rPr lang="nl-NL" dirty="0" err="1"/>
              <a:t>bullet</a:t>
            </a:r>
            <a:endParaRPr lang="nl-NL" dirty="0"/>
          </a:p>
          <a:p>
            <a:pPr lvl="7"/>
            <a:r>
              <a:rPr lang="nl-NL" sz="1349" dirty="0"/>
              <a:t>Leestekst</a:t>
            </a:r>
          </a:p>
          <a:p>
            <a:pPr lvl="8"/>
            <a:r>
              <a:rPr lang="nl-NL" dirty="0"/>
              <a:t>Kopje donker blauw</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7835"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sp>
        <p:nvSpPr>
          <p:cNvPr id="17" name="Tijdelijke aanduiding voor afbeelding 13"/>
          <p:cNvSpPr>
            <a:spLocks noGrp="1"/>
          </p:cNvSpPr>
          <p:nvPr>
            <p:ph type="pic" sz="quarter" idx="14" hasCustomPrompt="1"/>
          </p:nvPr>
        </p:nvSpPr>
        <p:spPr>
          <a:xfrm>
            <a:off x="6760490"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nl-NL" dirty="0"/>
              <a:t>Klik hier om een</a:t>
            </a:r>
            <a:br>
              <a:rPr lang="nl-NL" dirty="0"/>
            </a:br>
            <a:r>
              <a:rPr lang="nl-NL" dirty="0"/>
              <a:t>afbeelding in te voegen</a:t>
            </a:r>
          </a:p>
        </p:txBody>
      </p:sp>
      <p:pic>
        <p:nvPicPr>
          <p:cNvPr id="16" name="Afbeelding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43" y="6543376"/>
            <a:ext cx="4657501" cy="270000"/>
          </a:xfrm>
          <a:prstGeom prst="rect">
            <a:avLst/>
          </a:prstGeom>
        </p:spPr>
      </p:pic>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5" y="404664"/>
            <a:ext cx="8334670" cy="432048"/>
          </a:xfrm>
          <a:prstGeom prst="rect">
            <a:avLst/>
          </a:prstGeom>
        </p:spPr>
        <p:txBody>
          <a:bodyPr vert="horz" lIns="0" tIns="0" rIns="0" bIns="0" rtlCol="0" anchor="ctr">
            <a:noAutofit/>
          </a:bodyPr>
          <a:lstStyle/>
          <a:p>
            <a:r>
              <a:rPr lang="nl-NL" noProof="0" dirty="0"/>
              <a:t>Titel</a:t>
            </a:r>
          </a:p>
        </p:txBody>
      </p:sp>
      <p:sp>
        <p:nvSpPr>
          <p:cNvPr id="3" name="Tijdelijke aanduiding voor tekst 2"/>
          <p:cNvSpPr>
            <a:spLocks noGrp="1"/>
          </p:cNvSpPr>
          <p:nvPr>
            <p:ph type="body" idx="1"/>
          </p:nvPr>
        </p:nvSpPr>
        <p:spPr>
          <a:xfrm>
            <a:off x="404665" y="1252836"/>
            <a:ext cx="8334670" cy="4795836"/>
          </a:xfrm>
          <a:prstGeom prst="rect">
            <a:avLst/>
          </a:prstGeom>
        </p:spPr>
        <p:txBody>
          <a:bodyPr vert="horz" lIns="0" tIns="0" rIns="0" bIns="0" rtlCol="0">
            <a:normAutofit/>
          </a:bodyPr>
          <a:lstStyle/>
          <a:p>
            <a:pPr lvl="0"/>
            <a:r>
              <a:rPr lang="nl-NL" noProof="0" dirty="0" err="1"/>
              <a:t>Bullet</a:t>
            </a:r>
            <a:endParaRPr lang="nl-NL" noProof="0" dirty="0"/>
          </a:p>
          <a:p>
            <a:pPr lvl="1"/>
            <a:r>
              <a:rPr lang="nl-NL" noProof="0" dirty="0"/>
              <a:t>Sub-</a:t>
            </a:r>
            <a:r>
              <a:rPr lang="nl-NL" noProof="0" dirty="0" err="1"/>
              <a:t>bullet</a:t>
            </a:r>
            <a:endParaRPr lang="nl-NL" noProof="0" dirty="0"/>
          </a:p>
          <a:p>
            <a:pPr lvl="2"/>
            <a:r>
              <a:rPr lang="nl-NL" noProof="0" dirty="0"/>
              <a:t>Leestekst</a:t>
            </a:r>
          </a:p>
          <a:p>
            <a:pPr lvl="3"/>
            <a:r>
              <a:rPr lang="nl-NL" noProof="0" dirty="0"/>
              <a:t>Kopje donker blauw</a:t>
            </a:r>
          </a:p>
          <a:p>
            <a:pPr lvl="4"/>
            <a:r>
              <a:rPr lang="nl-NL" noProof="0" dirty="0"/>
              <a:t>Kopje licht blauw</a:t>
            </a:r>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sz="1349" noProof="0" dirty="0"/>
              <a:t>Leestekst</a:t>
            </a:r>
          </a:p>
          <a:p>
            <a:pPr lvl="8"/>
            <a:r>
              <a:rPr lang="nl-NL" noProof="0" dirty="0"/>
              <a:t>Kopje donker blauw</a:t>
            </a:r>
          </a:p>
        </p:txBody>
      </p:sp>
      <p:sp>
        <p:nvSpPr>
          <p:cNvPr id="20" name="Rechthoek 19"/>
          <p:cNvSpPr/>
          <p:nvPr userDrawn="1"/>
        </p:nvSpPr>
        <p:spPr bwMode="auto">
          <a:xfrm>
            <a:off x="0" y="6453336"/>
            <a:ext cx="9144000" cy="404664"/>
          </a:xfrm>
          <a:prstGeom prst="rect">
            <a:avLst/>
          </a:prstGeom>
          <a:solidFill>
            <a:schemeClr val="bg2"/>
          </a:solidFill>
          <a:ln>
            <a:noFill/>
          </a:ln>
          <a:effectLst/>
        </p:spPr>
        <p:txBody>
          <a:bodyPr vert="horz" wrap="square" lIns="68544" tIns="34272" rIns="68544" bIns="34272"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noProof="0" dirty="0">
              <a:ln>
                <a:noFill/>
              </a:ln>
              <a:solidFill>
                <a:schemeClr val="bg1"/>
              </a:solidFill>
              <a:effectLst/>
              <a:latin typeface="Minion" pitchFamily="2" charset="0"/>
            </a:endParaRPr>
          </a:p>
        </p:txBody>
      </p:sp>
      <p:sp>
        <p:nvSpPr>
          <p:cNvPr id="6" name="Tijdelijke aanduiding voor dianummer 5"/>
          <p:cNvSpPr>
            <a:spLocks noGrp="1"/>
          </p:cNvSpPr>
          <p:nvPr>
            <p:ph type="sldNum" sz="quarter" idx="4"/>
          </p:nvPr>
        </p:nvSpPr>
        <p:spPr>
          <a:xfrm>
            <a:off x="404664" y="6453336"/>
            <a:ext cx="381346" cy="404664"/>
          </a:xfrm>
          <a:prstGeom prst="rect">
            <a:avLst/>
          </a:prstGeom>
        </p:spPr>
        <p:txBody>
          <a:bodyPr vert="horz" lIns="0" tIns="0" rIns="0" bIns="0" rtlCol="0" anchor="ctr"/>
          <a:lstStyle>
            <a:lvl1pPr algn="l">
              <a:defRPr lang="nl-NL" sz="1200" b="1" smtClean="0">
                <a:solidFill>
                  <a:schemeClr val="bg1"/>
                </a:solidFill>
              </a:defRPr>
            </a:lvl1pPr>
          </a:lstStyle>
          <a:p>
            <a:fld id="{21272068-81DC-4C45-9305-5AD5E2019168}" type="slidenum">
              <a:rPr lang="nl-NL" noProof="0" smtClean="0"/>
              <a:pPr/>
              <a:t>‹#›</a:t>
            </a:fld>
            <a:endParaRPr lang="nl-NL" noProof="0" dirty="0"/>
          </a:p>
        </p:txBody>
      </p:sp>
      <p:sp>
        <p:nvSpPr>
          <p:cNvPr id="14" name="Tijdelijke aanduiding voor dianummer 5"/>
          <p:cNvSpPr txBox="1">
            <a:spLocks/>
          </p:cNvSpPr>
          <p:nvPr userDrawn="1"/>
        </p:nvSpPr>
        <p:spPr>
          <a:xfrm>
            <a:off x="6681815" y="6453337"/>
            <a:ext cx="2057519" cy="416127"/>
          </a:xfrm>
          <a:prstGeom prst="rect">
            <a:avLst/>
          </a:prstGeom>
        </p:spPr>
        <p:txBody>
          <a:bodyPr vert="horz" lIns="68544" tIns="34272" rIns="68544" bIns="34272" rtlCol="0" anchor="ctr"/>
          <a:lstStyle>
            <a:defPPr>
              <a:defRPr lang="nl-N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0D95B-2DCA-4A8C-818D-5010775FDD58}" type="slidenum">
              <a:rPr lang="nl-NL" sz="1100" noProof="0" smtClean="0">
                <a:solidFill>
                  <a:schemeClr val="bg1"/>
                </a:solidFill>
              </a:rPr>
              <a:pPr/>
              <a:t>‹#›</a:t>
            </a:fld>
            <a:endParaRPr lang="nl-NL" sz="900" noProof="0" dirty="0">
              <a:solidFill>
                <a:schemeClr val="bg1"/>
              </a:solidFill>
            </a:endParaRPr>
          </a:p>
        </p:txBody>
      </p:sp>
      <p:grpSp>
        <p:nvGrpSpPr>
          <p:cNvPr id="15" name="Grid" hidden="1"/>
          <p:cNvGrpSpPr/>
          <p:nvPr userDrawn="1"/>
        </p:nvGrpSpPr>
        <p:grpSpPr>
          <a:xfrm>
            <a:off x="0" y="0"/>
            <a:ext cx="9144000" cy="6858004"/>
            <a:chOff x="-2" y="-1"/>
            <a:chExt cx="9144000" cy="6858004"/>
          </a:xfrm>
        </p:grpSpPr>
        <p:sp>
          <p:nvSpPr>
            <p:cNvPr id="16" name="Rechthoek 15"/>
            <p:cNvSpPr/>
            <p:nvPr userDrawn="1"/>
          </p:nvSpPr>
          <p:spPr bwMode="auto">
            <a:xfrm>
              <a:off x="0" y="0"/>
              <a:ext cx="9143998"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7" name="Rechthoek 16"/>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8" name="Rechthoek 17"/>
            <p:cNvSpPr/>
            <p:nvPr userDrawn="1"/>
          </p:nvSpPr>
          <p:spPr bwMode="auto">
            <a:xfrm rot="5400000">
              <a:off x="5512664" y="3226670"/>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9" name="Rechthoek 18"/>
            <p:cNvSpPr/>
            <p:nvPr userDrawn="1"/>
          </p:nvSpPr>
          <p:spPr bwMode="auto">
            <a:xfrm>
              <a:off x="0" y="848172"/>
              <a:ext cx="9143998"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21" name="Rechthoek 20"/>
            <p:cNvSpPr/>
            <p:nvPr userDrawn="1"/>
          </p:nvSpPr>
          <p:spPr bwMode="auto">
            <a:xfrm>
              <a:off x="0" y="6048672"/>
              <a:ext cx="9143998"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p:txStyles>
    <p:titleStyle>
      <a:lvl1pPr algn="l" defTabSz="685434" rtl="0" eaLnBrk="1" latinLnBrk="0" hangingPunct="1">
        <a:spcBef>
          <a:spcPct val="0"/>
        </a:spcBef>
        <a:buNone/>
        <a:defRPr sz="3600" b="1" i="0" kern="1200">
          <a:solidFill>
            <a:schemeClr val="bg2"/>
          </a:solidFill>
          <a:latin typeface="+mj-lt"/>
          <a:ea typeface="+mj-ea"/>
          <a:cs typeface="+mj-cs"/>
        </a:defRPr>
      </a:lvl1pPr>
    </p:titleStyle>
    <p:bodyStyle>
      <a:lvl1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1pPr>
      <a:lvl2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4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tx2"/>
          </a:solidFill>
          <a:latin typeface="+mn-lt"/>
          <a:ea typeface="+mn-ea"/>
          <a:cs typeface="+mn-cs"/>
        </a:defRPr>
      </a:lvl5pPr>
      <a:lvl6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6pPr>
      <a:lvl7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2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p:bodyStyle>
    <p:otherStyle>
      <a:defPPr>
        <a:defRPr lang="nl-NL"/>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LpuvjKLOLD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jdelijke aanduiding voor tekst 15"/>
          <p:cNvSpPr>
            <a:spLocks noGrp="1"/>
          </p:cNvSpPr>
          <p:nvPr>
            <p:ph type="body" sz="quarter" idx="13"/>
          </p:nvPr>
        </p:nvSpPr>
        <p:spPr/>
        <p:txBody>
          <a:bodyPr/>
          <a:lstStyle/>
          <a:p>
            <a:r>
              <a:rPr lang="nl-NL" dirty="0"/>
              <a:t> </a:t>
            </a:r>
          </a:p>
        </p:txBody>
      </p:sp>
      <p:sp>
        <p:nvSpPr>
          <p:cNvPr id="15" name="Tijdelijke aanduiding voor tekst 14"/>
          <p:cNvSpPr>
            <a:spLocks noGrp="1"/>
          </p:cNvSpPr>
          <p:nvPr>
            <p:ph type="body" sz="quarter" idx="12"/>
          </p:nvPr>
        </p:nvSpPr>
        <p:spPr/>
        <p:txBody>
          <a:bodyPr/>
          <a:lstStyle/>
          <a:p>
            <a:r>
              <a:rPr lang="nl-NL" dirty="0"/>
              <a:t> </a:t>
            </a:r>
          </a:p>
        </p:txBody>
      </p:sp>
      <p:sp>
        <p:nvSpPr>
          <p:cNvPr id="4" name="Titel 3"/>
          <p:cNvSpPr>
            <a:spLocks noGrp="1"/>
          </p:cNvSpPr>
          <p:nvPr>
            <p:ph type="title"/>
          </p:nvPr>
        </p:nvSpPr>
        <p:spPr>
          <a:xfrm>
            <a:off x="503548" y="1031576"/>
            <a:ext cx="8136904" cy="2037383"/>
          </a:xfrm>
        </p:spPr>
        <p:txBody>
          <a:bodyPr/>
          <a:lstStyle/>
          <a:p>
            <a:pPr algn="ctr"/>
            <a:r>
              <a:rPr lang="nl-NL" dirty="0">
                <a:latin typeface="Calibri" panose="020F0502020204030204" pitchFamily="34" charset="0"/>
                <a:cs typeface="Calibri" panose="020F0502020204030204" pitchFamily="34" charset="0"/>
              </a:rPr>
              <a:t>Argumenteren en Overtuigen</a:t>
            </a:r>
            <a:br>
              <a:rPr lang="nl-NL" dirty="0">
                <a:latin typeface="Calibri" panose="020F0502020204030204" pitchFamily="34" charset="0"/>
                <a:cs typeface="Calibri" panose="020F0502020204030204" pitchFamily="34" charset="0"/>
              </a:rPr>
            </a:br>
            <a:r>
              <a:rPr lang="nl-NL" sz="2400" b="0" dirty="0">
                <a:latin typeface="Calibri" panose="020F0502020204030204" pitchFamily="34" charset="0"/>
                <a:cs typeface="Calibri" panose="020F0502020204030204" pitchFamily="34" charset="0"/>
              </a:rPr>
              <a:t>College 12: Strategisch manoeuvreren</a:t>
            </a:r>
            <a:endParaRPr lang="nl-NL" b="0" dirty="0">
              <a:latin typeface="Calibri" panose="020F0502020204030204" pitchFamily="34" charset="0"/>
              <a:cs typeface="Calibri" panose="020F0502020204030204" pitchFamily="34" charset="0"/>
            </a:endParaRPr>
          </a:p>
        </p:txBody>
      </p:sp>
      <p:sp>
        <p:nvSpPr>
          <p:cNvPr id="5" name="Tijdelijke aanduiding voor tekst 4"/>
          <p:cNvSpPr>
            <a:spLocks noGrp="1"/>
          </p:cNvSpPr>
          <p:nvPr>
            <p:ph type="body" sz="quarter" idx="14"/>
          </p:nvPr>
        </p:nvSpPr>
        <p:spPr>
          <a:xfrm>
            <a:off x="503548" y="3934610"/>
            <a:ext cx="7524836" cy="393700"/>
          </a:xfrm>
        </p:spPr>
        <p:txBody>
          <a:bodyPr>
            <a:normAutofit fontScale="85000" lnSpcReduction="10000"/>
          </a:bodyPr>
          <a:lstStyle/>
          <a:p>
            <a:r>
              <a:rPr lang="nl-NL" dirty="0"/>
              <a:t>Mila van Nieuwenhuizen   (m.van.nieuwenhuizen@hum.leidenuniv.nl)</a:t>
            </a:r>
          </a:p>
        </p:txBody>
      </p:sp>
    </p:spTree>
    <p:extLst>
      <p:ext uri="{BB962C8B-B14F-4D97-AF65-F5344CB8AC3E}">
        <p14:creationId xmlns:p14="http://schemas.microsoft.com/office/powerpoint/2010/main" val="2977814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a:t>
            </a:r>
          </a:p>
        </p:txBody>
      </p:sp>
      <p:sp>
        <p:nvSpPr>
          <p:cNvPr id="4" name="Rectangle 7">
            <a:extLst>
              <a:ext uri="{FF2B5EF4-FFF2-40B4-BE49-F238E27FC236}">
                <a16:creationId xmlns:a16="http://schemas.microsoft.com/office/drawing/2014/main" id="{FA3E2488-3C7A-4CD7-B894-30E061AE280C}"/>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40000"/>
              </a:spcBef>
              <a:spcAft>
                <a:spcPct val="0"/>
              </a:spcAft>
              <a:buClrTx/>
              <a:buSzTx/>
              <a:buFontTx/>
              <a:buChar char="-"/>
              <a:tabLst/>
              <a:defRPr/>
            </a:pPr>
            <a:r>
              <a:rPr kumimoji="0" lang="en-US" altLang="nl-NL" sz="32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Strategisch</a:t>
            </a:r>
            <a:r>
              <a:rPr kumimoji="0" lang="en-US" altLang="nl-NL" sz="32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a:t>
            </a:r>
            <a:r>
              <a:rPr kumimoji="0" lang="en-US" altLang="nl-NL" sz="32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manoeuvreren</a:t>
            </a:r>
            <a:endParaRPr kumimoji="0" lang="en-US" altLang="nl-NL" sz="32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endParaRPr>
          </a:p>
          <a:p>
            <a:pPr marL="742950" marR="0" lvl="1" indent="-285750" algn="l" defTabSz="914400" rtl="0" eaLnBrk="1" fontAlgn="base" latinLnBrk="0" hangingPunct="1">
              <a:lnSpc>
                <a:spcPct val="100000"/>
              </a:lnSpc>
              <a:spcBef>
                <a:spcPct val="40000"/>
              </a:spcBef>
              <a:spcAft>
                <a:spcPct val="0"/>
              </a:spcAft>
              <a:buClrTx/>
              <a:buSzTx/>
              <a:buFontTx/>
              <a:buChar char="-"/>
              <a:tabLst/>
              <a:defRPr/>
            </a:pPr>
            <a:r>
              <a:rPr kumimoji="0" lang="en-US" altLang="nl-NL" sz="2400" b="0" i="0" u="none" strike="noStrike" kern="0" cap="none" spc="0" normalizeH="0" baseline="0" noProof="0" dirty="0" err="1">
                <a:ln>
                  <a:noFill/>
                </a:ln>
                <a:solidFill>
                  <a:srgbClr val="BBE0E3">
                    <a:lumMod val="50000"/>
                  </a:srgbClr>
                </a:solidFill>
                <a:effectLst/>
                <a:uLnTx/>
                <a:uFillTx/>
                <a:latin typeface="Calibri" pitchFamily="34" charset="0"/>
                <a:ea typeface="MS PGothic" panose="020B0600070205080204" pitchFamily="34" charset="-128"/>
              </a:rPr>
              <a:t>Doelen</a:t>
            </a:r>
            <a:endParaRPr kumimoji="0" lang="en-US" altLang="nl-NL" sz="2400" b="0" i="0" u="none" strike="noStrike" kern="0" cap="none" spc="0" normalizeH="0" baseline="0" noProof="0" dirty="0">
              <a:ln>
                <a:noFill/>
              </a:ln>
              <a:solidFill>
                <a:srgbClr val="BBE0E3">
                  <a:lumMod val="50000"/>
                </a:srgbClr>
              </a:solidFill>
              <a:effectLst/>
              <a:uLnTx/>
              <a:uFillTx/>
              <a:latin typeface="Calibri" pitchFamily="34" charset="0"/>
              <a:ea typeface="MS PGothic" panose="020B0600070205080204" pitchFamily="34" charset="-128"/>
            </a:endParaRPr>
          </a:p>
          <a:p>
            <a:pPr marL="742950" marR="0" lvl="1" indent="-285750" algn="l" defTabSz="914400" rtl="0" eaLnBrk="1" fontAlgn="base" latinLnBrk="0" hangingPunct="1">
              <a:lnSpc>
                <a:spcPct val="100000"/>
              </a:lnSpc>
              <a:spcBef>
                <a:spcPct val="40000"/>
              </a:spcBef>
              <a:spcAft>
                <a:spcPct val="0"/>
              </a:spcAft>
              <a:buClrTx/>
              <a:buSzTx/>
              <a:buFontTx/>
              <a:buChar char="-"/>
              <a:tabLst/>
              <a:defRPr/>
            </a:pPr>
            <a:r>
              <a:rPr kumimoji="0" lang="en-US" altLang="nl-NL" sz="2400" b="0" i="0" u="none" strike="noStrike" kern="0" cap="none" spc="0" normalizeH="0" baseline="0" noProof="0" dirty="0" err="1">
                <a:ln>
                  <a:noFill/>
                </a:ln>
                <a:solidFill>
                  <a:srgbClr val="BBE0E3">
                    <a:lumMod val="50000"/>
                  </a:srgbClr>
                </a:solidFill>
                <a:effectLst/>
                <a:uLnTx/>
                <a:uFillTx/>
                <a:latin typeface="Calibri" pitchFamily="34" charset="0"/>
                <a:ea typeface="MS PGothic" panose="020B0600070205080204" pitchFamily="34" charset="-128"/>
              </a:rPr>
              <a:t>Aspecten</a:t>
            </a:r>
            <a:endParaRPr kumimoji="0" lang="en-US" altLang="nl-NL" sz="2400" b="0" i="0" u="none" strike="noStrike" kern="0" cap="none" spc="0" normalizeH="0" baseline="0" noProof="0" dirty="0">
              <a:ln>
                <a:noFill/>
              </a:ln>
              <a:solidFill>
                <a:srgbClr val="BBE0E3">
                  <a:lumMod val="50000"/>
                </a:srgbClr>
              </a:solidFill>
              <a:effectLst/>
              <a:uLnTx/>
              <a:uFillTx/>
              <a:latin typeface="Calibri" pitchFamily="34" charset="0"/>
              <a:ea typeface="MS PGothic" panose="020B0600070205080204" pitchFamily="34" charset="-128"/>
            </a:endParaRPr>
          </a:p>
          <a:p>
            <a:pPr marL="742950" marR="0" lvl="1" indent="-285750" algn="l" defTabSz="914400" rtl="0" eaLnBrk="1" fontAlgn="base" latinLnBrk="0" hangingPunct="1">
              <a:lnSpc>
                <a:spcPct val="100000"/>
              </a:lnSpc>
              <a:spcBef>
                <a:spcPct val="40000"/>
              </a:spcBef>
              <a:spcAft>
                <a:spcPct val="0"/>
              </a:spcAft>
              <a:buClrTx/>
              <a:buSzTx/>
              <a:buFontTx/>
              <a:buChar char="-"/>
              <a:tabLst/>
              <a:defRPr/>
            </a:pPr>
            <a:r>
              <a:rPr kumimoji="0" lang="en-US" altLang="nl-NL" sz="2400" b="0" i="0" u="none" strike="noStrike" kern="0" cap="none" spc="0" normalizeH="0" baseline="0" noProof="0" dirty="0" err="1">
                <a:ln>
                  <a:noFill/>
                </a:ln>
                <a:solidFill>
                  <a:srgbClr val="BBE0E3">
                    <a:lumMod val="50000"/>
                  </a:srgbClr>
                </a:solidFill>
                <a:effectLst/>
                <a:uLnTx/>
                <a:uFillTx/>
                <a:latin typeface="Calibri" pitchFamily="34" charset="0"/>
                <a:ea typeface="MS PGothic" panose="020B0600070205080204" pitchFamily="34" charset="-128"/>
              </a:rPr>
              <a:t>Drogredenen</a:t>
            </a:r>
            <a:endParaRPr kumimoji="0" lang="en-US" altLang="nl-NL" sz="2400" b="0" i="0" u="none" strike="noStrike" kern="0" cap="none" spc="0" normalizeH="0" baseline="0" noProof="0" dirty="0">
              <a:ln>
                <a:noFill/>
              </a:ln>
              <a:solidFill>
                <a:srgbClr val="BBE0E3">
                  <a:lumMod val="50000"/>
                </a:srgbClr>
              </a:solidFill>
              <a:effectLst/>
              <a:uLnTx/>
              <a:uFillTx/>
              <a:latin typeface="Calibri" pitchFamily="34" charset="0"/>
              <a:ea typeface="MS PGothic" panose="020B0600070205080204" pitchFamily="34" charset="-128"/>
            </a:endParaRPr>
          </a:p>
          <a:p>
            <a:pPr marL="342900" marR="0" lvl="0" indent="-342900" algn="l" defTabSz="914400" rtl="0" eaLnBrk="1" fontAlgn="base" latinLnBrk="0" hangingPunct="1">
              <a:lnSpc>
                <a:spcPct val="100000"/>
              </a:lnSpc>
              <a:spcBef>
                <a:spcPct val="40000"/>
              </a:spcBef>
              <a:spcAft>
                <a:spcPct val="0"/>
              </a:spcAft>
              <a:buClrTx/>
              <a:buSzTx/>
              <a:buFontTx/>
              <a:buChar char="-"/>
              <a:tabLst/>
              <a:defRPr/>
            </a:pPr>
            <a:r>
              <a:rPr kumimoji="0" lang="en-US" altLang="nl-NL" sz="32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Conventionele</a:t>
            </a:r>
            <a:r>
              <a:rPr kumimoji="0" lang="en-US" altLang="nl-NL" sz="32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a:t>
            </a:r>
            <a:r>
              <a:rPr kumimoji="0" lang="en-US" altLang="nl-NL" sz="32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activiteitstypen</a:t>
            </a:r>
            <a:endParaRPr kumimoji="0" lang="en-US" altLang="nl-NL" sz="32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endParaRPr>
          </a:p>
          <a:p>
            <a:pPr marL="0" indent="0" eaLnBrk="1" hangingPunct="1">
              <a:spcBef>
                <a:spcPct val="40000"/>
              </a:spcBef>
              <a:buNone/>
              <a:defRPr/>
            </a:pPr>
            <a:r>
              <a:rPr lang="en-US" altLang="nl-NL" sz="2000" kern="0" dirty="0">
                <a:solidFill>
                  <a:srgbClr val="BBE0E3">
                    <a:lumMod val="50000"/>
                  </a:srgbClr>
                </a:solidFill>
                <a:latin typeface="Calibri" pitchFamily="34" charset="0"/>
                <a:sym typeface="Wingdings" panose="05000000000000000000" pitchFamily="2" charset="2"/>
              </a:rPr>
              <a:t>      </a:t>
            </a:r>
            <a:r>
              <a:rPr kumimoji="0" lang="en-US" altLang="nl-NL" sz="2000" b="0" i="0" u="none" strike="noStrike" kern="0" cap="none" spc="0" normalizeH="0" baseline="0" noProof="0" dirty="0">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 </a:t>
            </a:r>
            <a:r>
              <a:rPr kumimoji="0" lang="en-US" altLang="nl-NL" sz="2000" b="0" i="0" u="none" strike="noStrike" kern="0" cap="none" spc="0" normalizeH="0" baseline="0" noProof="0" dirty="0" err="1">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bepalen</a:t>
            </a:r>
            <a:r>
              <a:rPr kumimoji="0" lang="en-US" altLang="nl-NL" sz="2000" b="0" i="0" u="none" strike="noStrike" kern="0" cap="none" spc="0" normalizeH="0" baseline="0" noProof="0" dirty="0">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 de </a:t>
            </a:r>
            <a:r>
              <a:rPr kumimoji="0" lang="en-US" altLang="nl-NL" sz="2000" b="0" i="0" u="none" strike="noStrike" kern="0" cap="none" spc="0" normalizeH="0" baseline="0" noProof="0" dirty="0" err="1">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ruimte</a:t>
            </a:r>
            <a:r>
              <a:rPr kumimoji="0" lang="en-US" altLang="nl-NL" sz="2000" b="0" i="0" u="none" strike="noStrike" kern="0" cap="none" spc="0" normalizeH="0" baseline="0" noProof="0" dirty="0">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 </a:t>
            </a:r>
            <a:r>
              <a:rPr kumimoji="0" lang="en-US" altLang="nl-NL" sz="2000" b="0" i="0" u="none" strike="noStrike" kern="0" cap="none" spc="0" normalizeH="0" baseline="0" noProof="0" dirty="0" err="1">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waarin</a:t>
            </a:r>
            <a:r>
              <a:rPr kumimoji="0" lang="en-US" altLang="nl-NL" sz="2000" b="0" i="0" u="none" strike="noStrike" kern="0" cap="none" spc="0" normalizeH="0" baseline="0" noProof="0" dirty="0">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 </a:t>
            </a:r>
            <a:r>
              <a:rPr kumimoji="0" lang="en-US" altLang="nl-NL" sz="2000" b="0" i="0" u="none" strike="noStrike" kern="0" cap="none" spc="0" normalizeH="0" baseline="0" noProof="0" dirty="0" err="1">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gemanoeuvreerd</a:t>
            </a:r>
            <a:r>
              <a:rPr kumimoji="0" lang="en-US" altLang="nl-NL" sz="2000" b="0" i="0" u="none" strike="noStrike" kern="0" cap="none" spc="0" normalizeH="0" baseline="0" noProof="0" dirty="0">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 </a:t>
            </a:r>
            <a:r>
              <a:rPr kumimoji="0" lang="en-US" altLang="nl-NL" sz="2000" b="0" i="0" u="none" strike="noStrike" kern="0" cap="none" spc="0" normalizeH="0" baseline="0" noProof="0" dirty="0" err="1">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kan</a:t>
            </a:r>
            <a:r>
              <a:rPr kumimoji="0" lang="en-US" altLang="nl-NL" sz="2000" b="0" i="0" u="none" strike="noStrike" kern="0" cap="none" spc="0" normalizeH="0" baseline="0" noProof="0" dirty="0">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 </a:t>
            </a:r>
            <a:r>
              <a:rPr kumimoji="0" lang="en-US" altLang="nl-NL" sz="2000" b="0" i="0" u="none" strike="noStrike" kern="0" cap="none" spc="0" normalizeH="0" baseline="0" noProof="0" dirty="0" err="1">
                <a:ln>
                  <a:noFill/>
                </a:ln>
                <a:solidFill>
                  <a:srgbClr val="BBE0E3">
                    <a:lumMod val="50000"/>
                  </a:srgbClr>
                </a:solidFill>
                <a:effectLst/>
                <a:uLnTx/>
                <a:uFillTx/>
                <a:latin typeface="Calibri" pitchFamily="34" charset="0"/>
                <a:ea typeface="MS PGothic" panose="020B0600070205080204" pitchFamily="34" charset="-128"/>
                <a:sym typeface="Wingdings" panose="05000000000000000000" pitchFamily="2" charset="2"/>
              </a:rPr>
              <a:t>worden</a:t>
            </a:r>
            <a:endParaRPr kumimoji="0" lang="en-US" altLang="nl-NL" sz="2000" b="0" i="0" u="none" strike="noStrike" kern="0" cap="none" spc="0" normalizeH="0" baseline="0" noProof="0" dirty="0">
              <a:ln>
                <a:noFill/>
              </a:ln>
              <a:solidFill>
                <a:srgbClr val="BBE0E3">
                  <a:lumMod val="50000"/>
                </a:srgbClr>
              </a:solidFill>
              <a:effectLst/>
              <a:uLnTx/>
              <a:uFillTx/>
              <a:latin typeface="Calibri" pitchFamily="34" charset="0"/>
              <a:ea typeface="MS PGothic" panose="020B0600070205080204" pitchFamily="34" charset="-128"/>
            </a:endParaRPr>
          </a:p>
          <a:p>
            <a:pPr marL="342900" marR="0" lvl="0" indent="-342900" algn="l" defTabSz="914400" rtl="0" eaLnBrk="1" fontAlgn="base" latinLnBrk="0" hangingPunct="1">
              <a:lnSpc>
                <a:spcPct val="100000"/>
              </a:lnSpc>
              <a:spcBef>
                <a:spcPct val="40000"/>
              </a:spcBef>
              <a:spcAft>
                <a:spcPct val="0"/>
              </a:spcAft>
              <a:buClrTx/>
              <a:buSzTx/>
              <a:buFontTx/>
              <a:buChar char="-"/>
              <a:tabLst/>
              <a:defRPr/>
            </a:pPr>
            <a:endParaRPr kumimoji="0" lang="en-US" altLang="nl-NL" sz="32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endParaRPr>
          </a:p>
        </p:txBody>
      </p:sp>
    </p:spTree>
    <p:extLst>
      <p:ext uri="{BB962C8B-B14F-4D97-AF65-F5344CB8AC3E}">
        <p14:creationId xmlns:p14="http://schemas.microsoft.com/office/powerpoint/2010/main" val="851983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a:t>
            </a:r>
          </a:p>
        </p:txBody>
      </p:sp>
      <p:sp>
        <p:nvSpPr>
          <p:cNvPr id="5" name="Tekstvak 7">
            <a:extLst>
              <a:ext uri="{FF2B5EF4-FFF2-40B4-BE49-F238E27FC236}">
                <a16:creationId xmlns:a16="http://schemas.microsoft.com/office/drawing/2014/main" id="{B614AA0B-3338-4614-84F8-E81674967ED7}"/>
              </a:ext>
            </a:extLst>
          </p:cNvPr>
          <p:cNvSpPr txBox="1"/>
          <p:nvPr/>
        </p:nvSpPr>
        <p:spPr>
          <a:xfrm>
            <a:off x="539552" y="2442865"/>
            <a:ext cx="2737048" cy="2246769"/>
          </a:xfrm>
          <a:prstGeom prst="rect">
            <a:avLst/>
          </a:prstGeom>
          <a:solidFill>
            <a:srgbClr val="002060"/>
          </a:solidFill>
        </p:spPr>
        <p:txBody>
          <a:bodyPr wrap="square">
            <a:spAutoFit/>
          </a:bodyPr>
          <a:lstStyle/>
          <a:p>
            <a:pPr>
              <a:defRPr/>
            </a:pPr>
            <a:endParaRPr lang="nl-NL" dirty="0">
              <a:solidFill>
                <a:schemeClr val="bg1"/>
              </a:solidFill>
              <a:latin typeface="Calibri"/>
              <a:ea typeface="MS PGothic" charset="0"/>
              <a:cs typeface="Calibri"/>
            </a:endParaRPr>
          </a:p>
          <a:p>
            <a:pPr algn="ctr">
              <a:defRPr/>
            </a:pPr>
            <a:r>
              <a:rPr lang="nl-NL" sz="2600" b="1" dirty="0">
                <a:solidFill>
                  <a:srgbClr val="FFFF00"/>
                </a:solidFill>
                <a:latin typeface="Calibri"/>
                <a:ea typeface="MS PGothic" charset="0"/>
                <a:cs typeface="Calibri"/>
              </a:rPr>
              <a:t>Dialectisch doel</a:t>
            </a:r>
            <a:r>
              <a:rPr lang="nl-NL" sz="2600" dirty="0">
                <a:solidFill>
                  <a:srgbClr val="FFFF00"/>
                </a:solidFill>
                <a:latin typeface="Calibri"/>
                <a:ea typeface="MS PGothic" charset="0"/>
                <a:cs typeface="Calibri"/>
              </a:rPr>
              <a:t>:</a:t>
            </a:r>
          </a:p>
          <a:p>
            <a:pPr algn="ctr">
              <a:defRPr/>
            </a:pPr>
            <a:r>
              <a:rPr lang="nl-NL" sz="2600" dirty="0">
                <a:solidFill>
                  <a:schemeClr val="bg1"/>
                </a:solidFill>
                <a:latin typeface="Calibri"/>
                <a:ea typeface="MS PGothic" charset="0"/>
                <a:cs typeface="Calibri"/>
              </a:rPr>
              <a:t>(Redelijk oplossen van het verschil van mening)</a:t>
            </a:r>
          </a:p>
          <a:p>
            <a:pPr>
              <a:defRPr/>
            </a:pPr>
            <a:endParaRPr lang="nl-NL" dirty="0">
              <a:solidFill>
                <a:schemeClr val="bg1"/>
              </a:solidFill>
              <a:latin typeface="Calibri"/>
              <a:ea typeface="MS PGothic" charset="0"/>
              <a:cs typeface="Calibri"/>
            </a:endParaRPr>
          </a:p>
        </p:txBody>
      </p:sp>
      <p:sp>
        <p:nvSpPr>
          <p:cNvPr id="6" name="Tekstvak 6">
            <a:extLst>
              <a:ext uri="{FF2B5EF4-FFF2-40B4-BE49-F238E27FC236}">
                <a16:creationId xmlns:a16="http://schemas.microsoft.com/office/drawing/2014/main" id="{1A91AF96-3D95-4CA8-9231-72DA33E756DA}"/>
              </a:ext>
            </a:extLst>
          </p:cNvPr>
          <p:cNvSpPr txBox="1">
            <a:spLocks noChangeArrowheads="1"/>
          </p:cNvSpPr>
          <p:nvPr/>
        </p:nvSpPr>
        <p:spPr bwMode="auto">
          <a:xfrm>
            <a:off x="5867400" y="2442865"/>
            <a:ext cx="2737048" cy="2246313"/>
          </a:xfrm>
          <a:prstGeom prst="rect">
            <a:avLst/>
          </a:prstGeom>
          <a:solidFill>
            <a:srgbClr val="002060"/>
          </a:solidFill>
          <a:ln>
            <a:noFill/>
          </a:ln>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dirty="0">
              <a:solidFill>
                <a:schemeClr val="bg1"/>
              </a:solidFill>
              <a:latin typeface="Calibri" panose="020F0502020204030204" pitchFamily="34" charset="0"/>
            </a:endParaRPr>
          </a:p>
          <a:p>
            <a:pPr algn="ctr" eaLnBrk="1" hangingPunct="1">
              <a:spcBef>
                <a:spcPct val="0"/>
              </a:spcBef>
              <a:buFontTx/>
              <a:buNone/>
            </a:pPr>
            <a:r>
              <a:rPr lang="nl-NL" altLang="nl-NL" sz="2600" b="1" dirty="0">
                <a:solidFill>
                  <a:srgbClr val="FFFF00"/>
                </a:solidFill>
                <a:latin typeface="Calibri" panose="020F0502020204030204" pitchFamily="34" charset="0"/>
              </a:rPr>
              <a:t>Retorisch doel</a:t>
            </a:r>
            <a:r>
              <a:rPr lang="nl-NL" altLang="nl-NL" sz="2600" dirty="0">
                <a:solidFill>
                  <a:srgbClr val="FFFF00"/>
                </a:solidFill>
                <a:latin typeface="Calibri" panose="020F0502020204030204" pitchFamily="34" charset="0"/>
              </a:rPr>
              <a:t>:</a:t>
            </a:r>
          </a:p>
          <a:p>
            <a:pPr algn="ctr" eaLnBrk="1" hangingPunct="1">
              <a:spcBef>
                <a:spcPct val="0"/>
              </a:spcBef>
              <a:buFontTx/>
              <a:buNone/>
            </a:pPr>
            <a:r>
              <a:rPr lang="nl-NL" altLang="nl-NL" sz="2600" dirty="0">
                <a:solidFill>
                  <a:schemeClr val="bg1"/>
                </a:solidFill>
                <a:latin typeface="Calibri" panose="020F0502020204030204" pitchFamily="34" charset="0"/>
              </a:rPr>
              <a:t>(Effectief het standpunt doen accepteren)</a:t>
            </a:r>
          </a:p>
          <a:p>
            <a:pPr algn="ctr" eaLnBrk="1" hangingPunct="1">
              <a:spcBef>
                <a:spcPct val="0"/>
              </a:spcBef>
              <a:buFontTx/>
              <a:buNone/>
            </a:pPr>
            <a:endParaRPr lang="nl-NL" altLang="nl-NL" sz="1800" dirty="0">
              <a:solidFill>
                <a:schemeClr val="bg1"/>
              </a:solidFill>
              <a:latin typeface="Calibri" panose="020F0502020204030204" pitchFamily="34" charset="0"/>
            </a:endParaRPr>
          </a:p>
        </p:txBody>
      </p:sp>
      <p:pic>
        <p:nvPicPr>
          <p:cNvPr id="7" name="Picture 2" descr="Tight Rope Walker Stickman Clip Art">
            <a:extLst>
              <a:ext uri="{FF2B5EF4-FFF2-40B4-BE49-F238E27FC236}">
                <a16:creationId xmlns:a16="http://schemas.microsoft.com/office/drawing/2014/main" id="{F5E8F9E6-8E0D-41E6-970D-1F04AB84D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988840"/>
            <a:ext cx="28289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1856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400" dirty="0">
                <a:solidFill>
                  <a:schemeClr val="tx1"/>
                </a:solidFill>
                <a:latin typeface="Calibri" panose="020F0502020204030204" pitchFamily="34" charset="0"/>
              </a:rPr>
              <a:t>Drie aspecten van strategisch manoeuvreren</a:t>
            </a:r>
          </a:p>
        </p:txBody>
      </p:sp>
      <p:sp>
        <p:nvSpPr>
          <p:cNvPr id="5" name="Tekstvak 1">
            <a:extLst>
              <a:ext uri="{FF2B5EF4-FFF2-40B4-BE49-F238E27FC236}">
                <a16:creationId xmlns:a16="http://schemas.microsoft.com/office/drawing/2014/main" id="{155C799D-6BD4-46F1-9F5F-77D846564290}"/>
              </a:ext>
            </a:extLst>
          </p:cNvPr>
          <p:cNvSpPr txBox="1">
            <a:spLocks noChangeArrowheads="1"/>
          </p:cNvSpPr>
          <p:nvPr/>
        </p:nvSpPr>
        <p:spPr bwMode="auto">
          <a:xfrm>
            <a:off x="1115616" y="2060848"/>
            <a:ext cx="2520950" cy="1446212"/>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Topisch potentieel</a:t>
            </a:r>
          </a:p>
          <a:p>
            <a:pPr eaLnBrk="1" hangingPunct="1">
              <a:spcBef>
                <a:spcPct val="0"/>
              </a:spcBef>
              <a:buFontTx/>
              <a:buNone/>
            </a:pPr>
            <a:endParaRPr lang="nl-NL" altLang="nl-NL" sz="1800">
              <a:solidFill>
                <a:schemeClr val="bg1"/>
              </a:solidFill>
              <a:latin typeface="Ca;" charset="0"/>
            </a:endParaRPr>
          </a:p>
        </p:txBody>
      </p:sp>
      <p:sp>
        <p:nvSpPr>
          <p:cNvPr id="6" name="Tekstvak 3">
            <a:extLst>
              <a:ext uri="{FF2B5EF4-FFF2-40B4-BE49-F238E27FC236}">
                <a16:creationId xmlns:a16="http://schemas.microsoft.com/office/drawing/2014/main" id="{E211297D-1D71-4159-8016-CA38AE04AAF2}"/>
              </a:ext>
            </a:extLst>
          </p:cNvPr>
          <p:cNvSpPr txBox="1">
            <a:spLocks noChangeArrowheads="1"/>
          </p:cNvSpPr>
          <p:nvPr/>
        </p:nvSpPr>
        <p:spPr bwMode="auto">
          <a:xfrm>
            <a:off x="3349228" y="3932510"/>
            <a:ext cx="2519363" cy="1447800"/>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Presentatie-middelen</a:t>
            </a:r>
          </a:p>
          <a:p>
            <a:pPr eaLnBrk="1" hangingPunct="1">
              <a:spcBef>
                <a:spcPct val="0"/>
              </a:spcBef>
              <a:buFontTx/>
              <a:buNone/>
            </a:pPr>
            <a:endParaRPr lang="nl-NL" altLang="nl-NL" sz="1800">
              <a:solidFill>
                <a:schemeClr val="bg1"/>
              </a:solidFill>
              <a:latin typeface="Ca;" charset="0"/>
            </a:endParaRPr>
          </a:p>
        </p:txBody>
      </p:sp>
      <p:sp>
        <p:nvSpPr>
          <p:cNvPr id="7" name="Tekstvak 5">
            <a:extLst>
              <a:ext uri="{FF2B5EF4-FFF2-40B4-BE49-F238E27FC236}">
                <a16:creationId xmlns:a16="http://schemas.microsoft.com/office/drawing/2014/main" id="{EB489AFA-9C80-4486-A3EC-A15F99A7642A}"/>
              </a:ext>
            </a:extLst>
          </p:cNvPr>
          <p:cNvSpPr txBox="1">
            <a:spLocks noChangeArrowheads="1"/>
          </p:cNvSpPr>
          <p:nvPr/>
        </p:nvSpPr>
        <p:spPr bwMode="auto">
          <a:xfrm>
            <a:off x="5508228" y="2060848"/>
            <a:ext cx="2520950" cy="1446212"/>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Verlangens van het auditorium</a:t>
            </a:r>
          </a:p>
          <a:p>
            <a:pPr eaLnBrk="1" hangingPunct="1">
              <a:spcBef>
                <a:spcPct val="0"/>
              </a:spcBef>
              <a:buFontTx/>
              <a:buNone/>
            </a:pPr>
            <a:endParaRPr lang="nl-NL" altLang="nl-NL" sz="1800">
              <a:solidFill>
                <a:schemeClr val="bg1"/>
              </a:solidFill>
              <a:latin typeface="Ca;" charset="0"/>
            </a:endParaRPr>
          </a:p>
        </p:txBody>
      </p:sp>
      <p:cxnSp>
        <p:nvCxnSpPr>
          <p:cNvPr id="8" name="Rechte verbindingslijn 6">
            <a:extLst>
              <a:ext uri="{FF2B5EF4-FFF2-40B4-BE49-F238E27FC236}">
                <a16:creationId xmlns:a16="http://schemas.microsoft.com/office/drawing/2014/main" id="{98FAE7D6-F0FE-4AED-BC2C-7BB15D4FA8F1}"/>
              </a:ext>
            </a:extLst>
          </p:cNvPr>
          <p:cNvCxnSpPr>
            <a:cxnSpLocks noChangeShapeType="1"/>
            <a:stCxn id="5" idx="3"/>
            <a:endCxn id="7" idx="1"/>
          </p:cNvCxnSpPr>
          <p:nvPr/>
        </p:nvCxnSpPr>
        <p:spPr bwMode="auto">
          <a:xfrm>
            <a:off x="3636566" y="2784748"/>
            <a:ext cx="1871662" cy="0"/>
          </a:xfrm>
          <a:prstGeom prst="line">
            <a:avLst/>
          </a:prstGeom>
          <a:noFill/>
          <a:ln w="25400">
            <a:solidFill>
              <a:schemeClr val="tx1"/>
            </a:solidFill>
            <a:round/>
            <a:headEnd/>
            <a:tailEnd/>
          </a:ln>
          <a:effectLst>
            <a:outerShdw blurRad="40000" dist="20000" dir="5400000" rotWithShape="0">
              <a:srgbClr val="808080">
                <a:alpha val="37999"/>
              </a:srgbClr>
            </a:outerShdw>
          </a:effectLst>
        </p:spPr>
      </p:cxnSp>
      <p:cxnSp>
        <p:nvCxnSpPr>
          <p:cNvPr id="9" name="Rechte verbindingslijn 8">
            <a:extLst>
              <a:ext uri="{FF2B5EF4-FFF2-40B4-BE49-F238E27FC236}">
                <a16:creationId xmlns:a16="http://schemas.microsoft.com/office/drawing/2014/main" id="{832C5C61-2DC8-4E41-8443-20D8A6167107}"/>
              </a:ext>
            </a:extLst>
          </p:cNvPr>
          <p:cNvCxnSpPr>
            <a:cxnSpLocks noChangeShapeType="1"/>
            <a:stCxn id="7" idx="2"/>
            <a:endCxn id="6" idx="3"/>
          </p:cNvCxnSpPr>
          <p:nvPr/>
        </p:nvCxnSpPr>
        <p:spPr bwMode="auto">
          <a:xfrm flipH="1">
            <a:off x="5868591" y="3507060"/>
            <a:ext cx="900112" cy="114935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cxnSp>
        <p:nvCxnSpPr>
          <p:cNvPr id="10" name="Rechte verbindingslijn 10">
            <a:extLst>
              <a:ext uri="{FF2B5EF4-FFF2-40B4-BE49-F238E27FC236}">
                <a16:creationId xmlns:a16="http://schemas.microsoft.com/office/drawing/2014/main" id="{F5938CE0-ABDF-418A-AF7E-33EFA94B565E}"/>
              </a:ext>
            </a:extLst>
          </p:cNvPr>
          <p:cNvCxnSpPr>
            <a:cxnSpLocks noChangeShapeType="1"/>
            <a:stCxn id="5" idx="2"/>
            <a:endCxn id="6" idx="1"/>
          </p:cNvCxnSpPr>
          <p:nvPr/>
        </p:nvCxnSpPr>
        <p:spPr bwMode="auto">
          <a:xfrm>
            <a:off x="2376091" y="3507060"/>
            <a:ext cx="973137" cy="114935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spTree>
    <p:extLst>
      <p:ext uri="{BB962C8B-B14F-4D97-AF65-F5344CB8AC3E}">
        <p14:creationId xmlns:p14="http://schemas.microsoft.com/office/powerpoint/2010/main" val="3356696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a:t>
            </a:r>
          </a:p>
        </p:txBody>
      </p:sp>
      <p:sp>
        <p:nvSpPr>
          <p:cNvPr id="4" name="Rectangle 7">
            <a:extLst>
              <a:ext uri="{FF2B5EF4-FFF2-40B4-BE49-F238E27FC236}">
                <a16:creationId xmlns:a16="http://schemas.microsoft.com/office/drawing/2014/main" id="{FA3E2488-3C7A-4CD7-B894-30E061AE280C}"/>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err="1">
                <a:solidFill>
                  <a:srgbClr val="000000"/>
                </a:solidFill>
                <a:latin typeface="Calibri" pitchFamily="34" charset="0"/>
              </a:rPr>
              <a:t>Keuze</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uit</a:t>
            </a:r>
            <a:r>
              <a:rPr lang="en-US" altLang="nl-NL" kern="0" dirty="0">
                <a:solidFill>
                  <a:srgbClr val="000000"/>
                </a:solidFill>
                <a:latin typeface="Calibri" pitchFamily="34" charset="0"/>
              </a:rPr>
              <a:t> het </a:t>
            </a:r>
            <a:r>
              <a:rPr lang="en-US" altLang="nl-NL" kern="0" dirty="0" err="1">
                <a:solidFill>
                  <a:srgbClr val="000000"/>
                </a:solidFill>
                <a:latin typeface="Calibri" pitchFamily="34" charset="0"/>
              </a:rPr>
              <a:t>topisch</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potentieel</a:t>
            </a:r>
            <a:endParaRPr lang="en-US" altLang="nl-NL" kern="0" dirty="0">
              <a:solidFill>
                <a:srgbClr val="000000"/>
              </a:solidFill>
              <a:latin typeface="Calibri" pitchFamily="34" charset="0"/>
            </a:endParaRPr>
          </a:p>
          <a:p>
            <a:pPr marL="0" marR="0" lvl="0" indent="0" algn="l" defTabSz="914400" rtl="0" eaLnBrk="1" fontAlgn="base" latinLnBrk="0" hangingPunct="1">
              <a:lnSpc>
                <a:spcPct val="100000"/>
              </a:lnSpc>
              <a:spcBef>
                <a:spcPct val="40000"/>
              </a:spcBef>
              <a:spcAft>
                <a:spcPct val="0"/>
              </a:spcAft>
              <a:buClrTx/>
              <a:buSzTx/>
              <a:buNone/>
              <a:tabLst/>
              <a:defRPr/>
            </a:pPr>
            <a:r>
              <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 </a:t>
            </a:r>
            <a:r>
              <a:rPr kumimoji="0" lang="en-US" altLang="nl-NL" sz="2800" b="0" i="0" u="none" strike="noStrike" kern="0" cap="none" spc="0" normalizeH="0" baseline="0" noProof="0" dirty="0" err="1">
                <a:ln>
                  <a:noFill/>
                </a:ln>
                <a:solidFill>
                  <a:schemeClr val="accent3"/>
                </a:solidFill>
                <a:effectLst/>
                <a:uLnTx/>
                <a:uFillTx/>
                <a:latin typeface="Calibri" pitchFamily="34" charset="0"/>
                <a:ea typeface="MS PGothic" panose="020B0600070205080204" pitchFamily="34" charset="-128"/>
              </a:rPr>
              <a:t>topisch</a:t>
            </a:r>
            <a:r>
              <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a:t>
            </a:r>
          </a:p>
        </p:txBody>
      </p:sp>
    </p:spTree>
    <p:extLst>
      <p:ext uri="{BB962C8B-B14F-4D97-AF65-F5344CB8AC3E}">
        <p14:creationId xmlns:p14="http://schemas.microsoft.com/office/powerpoint/2010/main" val="935668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a:t>
            </a:r>
          </a:p>
        </p:txBody>
      </p:sp>
      <p:sp>
        <p:nvSpPr>
          <p:cNvPr id="4" name="Rectangle 7">
            <a:extLst>
              <a:ext uri="{FF2B5EF4-FFF2-40B4-BE49-F238E27FC236}">
                <a16:creationId xmlns:a16="http://schemas.microsoft.com/office/drawing/2014/main" id="{FA3E2488-3C7A-4CD7-B894-30E061AE280C}"/>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err="1">
                <a:solidFill>
                  <a:srgbClr val="000000"/>
                </a:solidFill>
                <a:latin typeface="Calibri" pitchFamily="34" charset="0"/>
              </a:rPr>
              <a:t>Keuze</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uit</a:t>
            </a:r>
            <a:r>
              <a:rPr lang="en-US" altLang="nl-NL" kern="0" dirty="0">
                <a:solidFill>
                  <a:srgbClr val="000000"/>
                </a:solidFill>
                <a:latin typeface="Calibri" pitchFamily="34" charset="0"/>
              </a:rPr>
              <a:t> het </a:t>
            </a:r>
            <a:r>
              <a:rPr lang="en-US" altLang="nl-NL" kern="0" dirty="0" err="1">
                <a:solidFill>
                  <a:srgbClr val="000000"/>
                </a:solidFill>
                <a:latin typeface="Calibri" pitchFamily="34" charset="0"/>
              </a:rPr>
              <a:t>topisch</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potentieel</a:t>
            </a:r>
            <a:endParaRPr lang="en-US" altLang="nl-NL" kern="0" dirty="0">
              <a:solidFill>
                <a:srgbClr val="000000"/>
              </a:solidFill>
              <a:latin typeface="Calibri" pitchFamily="34" charset="0"/>
            </a:endParaRP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400" b="0" i="0" u="none" strike="noStrike" kern="0" cap="none" spc="0" normalizeH="0" baseline="0" noProof="0" dirty="0">
                <a:ln>
                  <a:noFill/>
                </a:ln>
                <a:effectLst/>
                <a:uLnTx/>
                <a:uFillTx/>
                <a:latin typeface="Calibri" pitchFamily="34" charset="0"/>
                <a:ea typeface="MS PGothic" panose="020B0600070205080204" pitchFamily="34" charset="-128"/>
              </a:rPr>
              <a:t>Topisch: ‘topos’ = ‘een vindplaats voor overtuigingsmiddelen’ (Aristoteles, </a:t>
            </a:r>
            <a:r>
              <a:rPr kumimoji="0" lang="nl-NL" altLang="nl-NL" sz="2400" b="0" i="1" u="none" strike="noStrike" kern="0" cap="none" spc="0" normalizeH="0" baseline="0" noProof="0" dirty="0" err="1">
                <a:ln>
                  <a:noFill/>
                </a:ln>
                <a:effectLst/>
                <a:uLnTx/>
                <a:uFillTx/>
                <a:latin typeface="Calibri" pitchFamily="34" charset="0"/>
                <a:ea typeface="MS PGothic" panose="020B0600070205080204" pitchFamily="34" charset="-128"/>
              </a:rPr>
              <a:t>Rhetorica</a:t>
            </a:r>
            <a:r>
              <a:rPr kumimoji="0" lang="nl-NL" altLang="nl-NL" sz="2400" b="0" i="0" u="none" strike="noStrike" kern="0" cap="none" spc="0" normalizeH="0" baseline="0" noProof="0" dirty="0">
                <a:ln>
                  <a:noFill/>
                </a:ln>
                <a:effectLst/>
                <a:uLnTx/>
                <a:uFillTx/>
                <a:latin typeface="Calibri" pitchFamily="34" charset="0"/>
                <a:ea typeface="MS PGothic" panose="020B0600070205080204" pitchFamily="34" charset="-128"/>
              </a:rPr>
              <a:t>) </a:t>
            </a: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Keuze uit alle mogelijke inhoud, nl. </a:t>
            </a:r>
            <a:r>
              <a:rPr kumimoji="0" lang="nl-NL" altLang="nl-NL" sz="2400" b="0" i="0" u="none" strike="noStrike" kern="0" cap="none" spc="0" normalizeH="0" baseline="0" noProof="0" dirty="0" err="1">
                <a:ln>
                  <a:noFill/>
                </a:ln>
                <a:solidFill>
                  <a:schemeClr val="accent3"/>
                </a:solidFill>
                <a:effectLst/>
                <a:uLnTx/>
                <a:uFillTx/>
                <a:latin typeface="Calibri" pitchFamily="34" charset="0"/>
                <a:ea typeface="MS PGothic" panose="020B0600070205080204" pitchFamily="34" charset="-128"/>
              </a:rPr>
              <a:t>discussiezetten</a:t>
            </a:r>
            <a:r>
              <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 die een discussiant kan doen in die fase en op dat moment in de discussie:</a:t>
            </a: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 keuze bep. standpunt</a:t>
            </a: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 keuze type argument (bv. </a:t>
            </a:r>
            <a:r>
              <a:rPr lang="nl-NL" altLang="nl-NL" sz="2400" kern="0" dirty="0">
                <a:solidFill>
                  <a:schemeClr val="accent3"/>
                </a:solidFill>
                <a:latin typeface="Calibri" pitchFamily="34" charset="0"/>
              </a:rPr>
              <a:t>uit de standaardgeschilpunten)</a:t>
            </a: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 keuze wel of geen onderschikkend argument</a:t>
            </a: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spTree>
    <p:extLst>
      <p:ext uri="{BB962C8B-B14F-4D97-AF65-F5344CB8AC3E}">
        <p14:creationId xmlns:p14="http://schemas.microsoft.com/office/powerpoint/2010/main" val="384292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a:t>
            </a:r>
          </a:p>
        </p:txBody>
      </p:sp>
      <p:sp>
        <p:nvSpPr>
          <p:cNvPr id="4" name="Rectangle 7">
            <a:extLst>
              <a:ext uri="{FF2B5EF4-FFF2-40B4-BE49-F238E27FC236}">
                <a16:creationId xmlns:a16="http://schemas.microsoft.com/office/drawing/2014/main" id="{FA3E2488-3C7A-4CD7-B894-30E061AE280C}"/>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err="1">
                <a:solidFill>
                  <a:srgbClr val="000000"/>
                </a:solidFill>
                <a:latin typeface="Calibri" pitchFamily="34" charset="0"/>
              </a:rPr>
              <a:t>Aanpassing</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aan</a:t>
            </a:r>
            <a:r>
              <a:rPr lang="en-US" altLang="nl-NL" kern="0" dirty="0">
                <a:solidFill>
                  <a:srgbClr val="000000"/>
                </a:solidFill>
                <a:latin typeface="Calibri" pitchFamily="34" charset="0"/>
              </a:rPr>
              <a:t> het auditorium</a:t>
            </a: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400" b="0" i="0" u="none" strike="noStrike" kern="0" cap="none" spc="0" normalizeH="0" baseline="0" noProof="0" dirty="0">
                <a:ln>
                  <a:noFill/>
                </a:ln>
                <a:effectLst/>
                <a:uLnTx/>
                <a:uFillTx/>
                <a:latin typeface="Calibri" pitchFamily="34" charset="0"/>
                <a:ea typeface="MS PGothic" panose="020B0600070205080204" pitchFamily="34" charset="-128"/>
              </a:rPr>
              <a:t>Auditorium: het publiek (de antagonist(en) in verschil van mening)</a:t>
            </a: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sp>
        <p:nvSpPr>
          <p:cNvPr id="5" name="Tekstvak 34">
            <a:extLst>
              <a:ext uri="{FF2B5EF4-FFF2-40B4-BE49-F238E27FC236}">
                <a16:creationId xmlns:a16="http://schemas.microsoft.com/office/drawing/2014/main" id="{4B5AE661-8EE0-49CB-8863-5831401F0D29}"/>
              </a:ext>
            </a:extLst>
          </p:cNvPr>
          <p:cNvSpPr txBox="1">
            <a:spLocks noChangeArrowheads="1"/>
          </p:cNvSpPr>
          <p:nvPr/>
        </p:nvSpPr>
        <p:spPr bwMode="auto">
          <a:xfrm>
            <a:off x="6948488" y="3486150"/>
            <a:ext cx="2197100" cy="28622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nl-NL" altLang="nl-NL" sz="1800" b="1">
                <a:latin typeface="Calibri" panose="020F0502020204030204" pitchFamily="34" charset="0"/>
              </a:rPr>
              <a:t>Bijv. Verkiezingsdebat:</a:t>
            </a:r>
          </a:p>
          <a:p>
            <a:pPr eaLnBrk="1" hangingPunct="1">
              <a:spcBef>
                <a:spcPct val="0"/>
              </a:spcBef>
              <a:buFontTx/>
              <a:buNone/>
            </a:pPr>
            <a:endParaRPr lang="nl-NL" altLang="nl-NL" sz="1800" b="1">
              <a:latin typeface="Calibri" panose="020F0502020204030204" pitchFamily="34" charset="0"/>
            </a:endParaRPr>
          </a:p>
          <a:p>
            <a:pPr eaLnBrk="1" hangingPunct="1">
              <a:spcBef>
                <a:spcPct val="0"/>
              </a:spcBef>
              <a:buFontTx/>
              <a:buNone/>
            </a:pPr>
            <a:r>
              <a:rPr lang="nl-NL" altLang="nl-NL" sz="1800" b="1">
                <a:latin typeface="Calibri" panose="020F0502020204030204" pitchFamily="34" charset="0"/>
              </a:rPr>
              <a:t>Primair publiek: </a:t>
            </a:r>
            <a:r>
              <a:rPr lang="nl-NL" altLang="nl-NL" sz="1800">
                <a:latin typeface="Calibri" panose="020F0502020204030204" pitchFamily="34" charset="0"/>
              </a:rPr>
              <a:t>het Nederlandse volk</a:t>
            </a:r>
          </a:p>
          <a:p>
            <a:pPr eaLnBrk="1" hangingPunct="1">
              <a:spcBef>
                <a:spcPct val="0"/>
              </a:spcBef>
              <a:buFontTx/>
              <a:buNone/>
            </a:pPr>
            <a:endParaRPr lang="nl-NL" altLang="nl-NL" sz="1800" b="1">
              <a:latin typeface="Calibri" panose="020F0502020204030204" pitchFamily="34" charset="0"/>
            </a:endParaRPr>
          </a:p>
          <a:p>
            <a:pPr eaLnBrk="1" hangingPunct="1">
              <a:spcBef>
                <a:spcPct val="0"/>
              </a:spcBef>
              <a:buFontTx/>
              <a:buNone/>
            </a:pPr>
            <a:r>
              <a:rPr lang="nl-NL" altLang="nl-NL" sz="1800" b="1">
                <a:latin typeface="Calibri" panose="020F0502020204030204" pitchFamily="34" charset="0"/>
              </a:rPr>
              <a:t>Secondair publiek: </a:t>
            </a:r>
            <a:r>
              <a:rPr lang="nl-NL" altLang="nl-NL" sz="1800">
                <a:latin typeface="Calibri" panose="020F0502020204030204" pitchFamily="34" charset="0"/>
              </a:rPr>
              <a:t>Andere politici (zoals Wilders/Rutte in het plaatje hiernaast)</a:t>
            </a:r>
          </a:p>
        </p:txBody>
      </p:sp>
      <p:pic>
        <p:nvPicPr>
          <p:cNvPr id="6" name="Afbeelding 2">
            <a:extLst>
              <a:ext uri="{FF2B5EF4-FFF2-40B4-BE49-F238E27FC236}">
                <a16:creationId xmlns:a16="http://schemas.microsoft.com/office/drawing/2014/main" id="{24F6D557-5CDF-41F9-8405-F6124A3007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3284538"/>
            <a:ext cx="37719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encrypted-tbn1.gstatic.com/images?q=tbn:ANd9GcRr-hzix9UWTcPmQ8Gf7jYbH46IoejaQJFq6T1cabS_ZSliPBqD">
            <a:extLst>
              <a:ext uri="{FF2B5EF4-FFF2-40B4-BE49-F238E27FC236}">
                <a16:creationId xmlns:a16="http://schemas.microsoft.com/office/drawing/2014/main" id="{8949E24F-BCA8-472C-9802-4DFBC7137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764" y="2859087"/>
            <a:ext cx="4824412"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729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a:t>
            </a:r>
          </a:p>
        </p:txBody>
      </p:sp>
      <p:sp>
        <p:nvSpPr>
          <p:cNvPr id="4" name="Rectangle 7">
            <a:extLst>
              <a:ext uri="{FF2B5EF4-FFF2-40B4-BE49-F238E27FC236}">
                <a16:creationId xmlns:a16="http://schemas.microsoft.com/office/drawing/2014/main" id="{FA3E2488-3C7A-4CD7-B894-30E061AE280C}"/>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err="1">
                <a:solidFill>
                  <a:srgbClr val="000000"/>
                </a:solidFill>
                <a:latin typeface="Calibri" pitchFamily="34" charset="0"/>
              </a:rPr>
              <a:t>Aanpassing</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aan</a:t>
            </a:r>
            <a:r>
              <a:rPr lang="en-US" altLang="nl-NL" kern="0" dirty="0">
                <a:solidFill>
                  <a:srgbClr val="000000"/>
                </a:solidFill>
                <a:latin typeface="Calibri" pitchFamily="34" charset="0"/>
              </a:rPr>
              <a:t> het auditorium</a:t>
            </a: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400" b="0" i="0" u="none" strike="noStrike" kern="0" cap="none" spc="0" normalizeH="0" baseline="0" noProof="0" dirty="0">
                <a:ln>
                  <a:noFill/>
                </a:ln>
                <a:effectLst/>
                <a:uLnTx/>
                <a:uFillTx/>
                <a:latin typeface="Calibri" pitchFamily="34" charset="0"/>
                <a:ea typeface="MS PGothic" panose="020B0600070205080204" pitchFamily="34" charset="-128"/>
              </a:rPr>
              <a:t>Auditorium: het publiek (de antagonist(en) in verschil van mening)</a:t>
            </a: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lvl="0" indent="0" eaLnBrk="1" hangingPunct="1">
              <a:spcBef>
                <a:spcPts val="0"/>
              </a:spcBef>
              <a:buNone/>
              <a:defRPr/>
            </a:pPr>
            <a:r>
              <a:rPr lang="nl-NL" altLang="nl-NL" sz="2400" kern="0" dirty="0">
                <a:solidFill>
                  <a:schemeClr val="accent3"/>
                </a:solidFill>
                <a:latin typeface="Calibri" pitchFamily="34" charset="0"/>
              </a:rPr>
              <a:t>Rekening houden met de:</a:t>
            </a:r>
          </a:p>
          <a:p>
            <a:pPr lvl="0" eaLnBrk="1" hangingPunct="1">
              <a:spcBef>
                <a:spcPts val="0"/>
              </a:spcBef>
              <a:buFont typeface="Arial" panose="020B0604020202020204" pitchFamily="34" charset="0"/>
              <a:buChar char="•"/>
              <a:defRPr/>
            </a:pPr>
            <a:r>
              <a:rPr lang="nl-NL" altLang="nl-NL" sz="2400" kern="0" dirty="0">
                <a:solidFill>
                  <a:schemeClr val="accent3"/>
                </a:solidFill>
                <a:latin typeface="Calibri" pitchFamily="34" charset="0"/>
              </a:rPr>
              <a:t>Wensen</a:t>
            </a:r>
          </a:p>
          <a:p>
            <a:pPr lvl="0" eaLnBrk="1" hangingPunct="1">
              <a:spcBef>
                <a:spcPts val="0"/>
              </a:spcBef>
              <a:buFont typeface="Arial" panose="020B0604020202020204" pitchFamily="34" charset="0"/>
              <a:buChar char="•"/>
              <a:defRPr/>
            </a:pPr>
            <a:r>
              <a:rPr lang="nl-NL" altLang="nl-NL" sz="2400" kern="0" dirty="0">
                <a:solidFill>
                  <a:schemeClr val="accent3"/>
                </a:solidFill>
                <a:latin typeface="Calibri" pitchFamily="34" charset="0"/>
              </a:rPr>
              <a:t>Voorkeuren</a:t>
            </a:r>
          </a:p>
          <a:p>
            <a:pPr lvl="0" eaLnBrk="1" hangingPunct="1">
              <a:spcBef>
                <a:spcPts val="0"/>
              </a:spcBef>
              <a:buFont typeface="Arial" panose="020B0604020202020204" pitchFamily="34" charset="0"/>
              <a:buChar char="•"/>
              <a:defRPr/>
            </a:pPr>
            <a:r>
              <a:rPr lang="nl-NL" altLang="nl-NL" sz="2400" kern="0" dirty="0">
                <a:solidFill>
                  <a:schemeClr val="accent3"/>
                </a:solidFill>
                <a:latin typeface="Calibri" pitchFamily="34" charset="0"/>
              </a:rPr>
              <a:t>Vooronderstellingen</a:t>
            </a:r>
          </a:p>
          <a:p>
            <a:pPr lvl="0" eaLnBrk="1" hangingPunct="1">
              <a:spcBef>
                <a:spcPts val="0"/>
              </a:spcBef>
              <a:buFont typeface="Arial" panose="020B0604020202020204" pitchFamily="34" charset="0"/>
              <a:buChar char="•"/>
              <a:defRPr/>
            </a:pPr>
            <a:r>
              <a:rPr lang="nl-NL" altLang="nl-NL" sz="2400" kern="0" dirty="0">
                <a:solidFill>
                  <a:schemeClr val="accent3"/>
                </a:solidFill>
                <a:latin typeface="Calibri" pitchFamily="34" charset="0"/>
              </a:rPr>
              <a:t>Verwachtingen</a:t>
            </a: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spTree>
    <p:extLst>
      <p:ext uri="{BB962C8B-B14F-4D97-AF65-F5344CB8AC3E}">
        <p14:creationId xmlns:p14="http://schemas.microsoft.com/office/powerpoint/2010/main" val="1243958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a:t>
            </a:r>
          </a:p>
        </p:txBody>
      </p:sp>
      <p:sp>
        <p:nvSpPr>
          <p:cNvPr id="4" name="Rectangle 7">
            <a:extLst>
              <a:ext uri="{FF2B5EF4-FFF2-40B4-BE49-F238E27FC236}">
                <a16:creationId xmlns:a16="http://schemas.microsoft.com/office/drawing/2014/main" id="{FA3E2488-3C7A-4CD7-B894-30E061AE280C}"/>
              </a:ext>
            </a:extLst>
          </p:cNvPr>
          <p:cNvSpPr txBox="1">
            <a:spLocks noChangeArrowheads="1"/>
          </p:cNvSpPr>
          <p:nvPr/>
        </p:nvSpPr>
        <p:spPr bwMode="auto">
          <a:xfrm>
            <a:off x="609600" y="1340768"/>
            <a:ext cx="79438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err="1">
                <a:solidFill>
                  <a:srgbClr val="000000"/>
                </a:solidFill>
                <a:latin typeface="Calibri" pitchFamily="34" charset="0"/>
              </a:rPr>
              <a:t>Keuze</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uit</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presentatiemiddelen</a:t>
            </a:r>
            <a:endParaRPr lang="en-US" altLang="nl-NL" kern="0" dirty="0">
              <a:solidFill>
                <a:srgbClr val="000000"/>
              </a:solidFill>
              <a:latin typeface="Calibri" pitchFamily="34" charset="0"/>
            </a:endParaRP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400" b="0" i="0" u="none" strike="noStrike" kern="0" cap="none" spc="0" normalizeH="0" baseline="0" noProof="0" dirty="0">
                <a:ln>
                  <a:noFill/>
                </a:ln>
                <a:effectLst/>
                <a:uLnTx/>
                <a:uFillTx/>
                <a:latin typeface="Calibri" pitchFamily="34" charset="0"/>
                <a:ea typeface="MS PGothic" panose="020B0600070205080204" pitchFamily="34" charset="-128"/>
              </a:rPr>
              <a:t>Presentatiemiddelen: de wijze waarop </a:t>
            </a:r>
            <a:r>
              <a:rPr kumimoji="0" lang="nl-NL" altLang="nl-NL" sz="2400" b="0" i="0" u="none" strike="noStrike" kern="0" cap="none" spc="0" normalizeH="0" baseline="0" noProof="0" dirty="0" err="1">
                <a:ln>
                  <a:noFill/>
                </a:ln>
                <a:effectLst/>
                <a:uLnTx/>
                <a:uFillTx/>
                <a:latin typeface="Calibri" pitchFamily="34" charset="0"/>
                <a:ea typeface="MS PGothic" panose="020B0600070205080204" pitchFamily="34" charset="-128"/>
              </a:rPr>
              <a:t>discussiezetten</a:t>
            </a:r>
            <a:r>
              <a:rPr kumimoji="0" lang="nl-NL" altLang="nl-NL" sz="2400" b="0" i="0" u="none" strike="noStrike" kern="0" cap="none" spc="0" normalizeH="0" baseline="0" noProof="0" dirty="0">
                <a:ln>
                  <a:noFill/>
                </a:ln>
                <a:effectLst/>
                <a:uLnTx/>
                <a:uFillTx/>
                <a:latin typeface="Calibri" pitchFamily="34" charset="0"/>
                <a:ea typeface="MS PGothic" panose="020B0600070205080204" pitchFamily="34" charset="-128"/>
              </a:rPr>
              <a:t> worden gedaan </a:t>
            </a:r>
            <a:r>
              <a:rPr kumimoji="0" lang="nl-NL" altLang="nl-NL" sz="2400" b="0" i="0" u="none" strike="noStrike" kern="0" cap="none" spc="0" normalizeH="0" baseline="0" noProof="0" dirty="0">
                <a:ln>
                  <a:noFill/>
                </a:ln>
                <a:solidFill>
                  <a:srgbClr val="FF0000"/>
                </a:solidFill>
                <a:effectLst/>
                <a:uLnTx/>
                <a:uFillTx/>
                <a:latin typeface="Calibri" pitchFamily="34" charset="0"/>
                <a:ea typeface="MS PGothic" panose="020B0600070205080204" pitchFamily="34" charset="-128"/>
              </a:rPr>
              <a:t>(niet alleen stijlfiguren!)</a:t>
            </a: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ts val="0"/>
              </a:spcBef>
              <a:spcAft>
                <a:spcPct val="0"/>
              </a:spcAft>
              <a:buClrTx/>
              <a:buSzTx/>
              <a:buNone/>
              <a:tabLst/>
              <a:defRPr/>
            </a:pPr>
            <a:endParaRPr kumimoji="0" lang="nl-NL" altLang="nl-NL" sz="2400" b="0" i="0" u="none" strike="noStrike" kern="0" cap="none" spc="0" normalizeH="0" baseline="0" noProof="0" dirty="0">
              <a:ln>
                <a:noFill/>
              </a:ln>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000" b="1" i="0" u="none" strike="noStrike" kern="0" cap="none" spc="0" normalizeH="0" baseline="0" noProof="0" dirty="0" err="1">
                <a:ln>
                  <a:noFill/>
                </a:ln>
                <a:solidFill>
                  <a:schemeClr val="accent3"/>
                </a:solidFill>
                <a:effectLst/>
                <a:uLnTx/>
                <a:uFillTx/>
                <a:latin typeface="Calibri" pitchFamily="34" charset="0"/>
                <a:ea typeface="MS PGothic" panose="020B0600070205080204" pitchFamily="34" charset="-128"/>
              </a:rPr>
              <a:t>Bijv</a:t>
            </a:r>
            <a:r>
              <a:rPr lang="nl-NL" altLang="nl-NL" sz="2000" b="1" kern="0" dirty="0" err="1">
                <a:solidFill>
                  <a:schemeClr val="accent3"/>
                </a:solidFill>
                <a:latin typeface="Calibri" pitchFamily="34" charset="0"/>
              </a:rPr>
              <a:t>oorbeeld</a:t>
            </a:r>
            <a:r>
              <a:rPr lang="nl-NL" altLang="nl-NL" sz="2000" b="1" kern="0" dirty="0">
                <a:solidFill>
                  <a:schemeClr val="accent3"/>
                </a:solidFill>
                <a:latin typeface="Calibri" pitchFamily="34" charset="0"/>
              </a:rPr>
              <a:t>:</a:t>
            </a:r>
            <a:r>
              <a:rPr kumimoji="0" lang="nl-NL" altLang="nl-NL" sz="2000" b="1"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 </a:t>
            </a: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0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‘Gewapende mannen / </a:t>
            </a: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0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terroristen / </a:t>
            </a: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000" b="0" i="0" u="none" strike="noStrike" kern="0" cap="none" spc="0" normalizeH="0" baseline="0" noProof="0" dirty="0" err="1">
                <a:ln>
                  <a:noFill/>
                </a:ln>
                <a:solidFill>
                  <a:schemeClr val="accent3"/>
                </a:solidFill>
                <a:effectLst/>
                <a:uLnTx/>
                <a:uFillTx/>
                <a:latin typeface="Calibri" pitchFamily="34" charset="0"/>
                <a:ea typeface="MS PGothic" panose="020B0600070205080204" pitchFamily="34" charset="-128"/>
              </a:rPr>
              <a:t>vrijheidstrijders</a:t>
            </a:r>
            <a:r>
              <a:rPr kumimoji="0" lang="nl-NL" altLang="nl-NL" sz="20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 hebben </a:t>
            </a:r>
          </a:p>
          <a:p>
            <a:pPr marL="0" marR="0" lvl="0" indent="0" algn="l" defTabSz="914400" rtl="0" eaLnBrk="1" fontAlgn="base" latinLnBrk="0" hangingPunct="1">
              <a:lnSpc>
                <a:spcPct val="100000"/>
              </a:lnSpc>
              <a:spcBef>
                <a:spcPts val="0"/>
              </a:spcBef>
              <a:spcAft>
                <a:spcPct val="0"/>
              </a:spcAft>
              <a:buClrTx/>
              <a:buSzTx/>
              <a:buNone/>
              <a:tabLst/>
              <a:defRPr/>
            </a:pPr>
            <a:r>
              <a:rPr kumimoji="0" lang="nl-NL" altLang="nl-NL" sz="20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de grens bereikt’</a:t>
            </a:r>
          </a:p>
        </p:txBody>
      </p:sp>
      <p:pic>
        <p:nvPicPr>
          <p:cNvPr id="5" name="Picture 4">
            <a:extLst>
              <a:ext uri="{FF2B5EF4-FFF2-40B4-BE49-F238E27FC236}">
                <a16:creationId xmlns:a16="http://schemas.microsoft.com/office/drawing/2014/main" id="{B8D5EF03-B753-4A6D-AE11-57130D050676}"/>
              </a:ext>
            </a:extLst>
          </p:cNvPr>
          <p:cNvPicPr>
            <a:picLocks noChangeAspect="1"/>
          </p:cNvPicPr>
          <p:nvPr/>
        </p:nvPicPr>
        <p:blipFill rotWithShape="1">
          <a:blip r:embed="rId2"/>
          <a:srcRect l="18500" t="24800" r="33463" b="33201"/>
          <a:stretch/>
        </p:blipFill>
        <p:spPr>
          <a:xfrm>
            <a:off x="3873921" y="3717032"/>
            <a:ext cx="5270079" cy="2591842"/>
          </a:xfrm>
          <a:prstGeom prst="rect">
            <a:avLst/>
          </a:prstGeom>
        </p:spPr>
      </p:pic>
    </p:spTree>
    <p:extLst>
      <p:ext uri="{BB962C8B-B14F-4D97-AF65-F5344CB8AC3E}">
        <p14:creationId xmlns:p14="http://schemas.microsoft.com/office/powerpoint/2010/main" val="1882731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400" dirty="0">
                <a:solidFill>
                  <a:schemeClr val="tx1"/>
                </a:solidFill>
                <a:latin typeface="Calibri" panose="020F0502020204030204" pitchFamily="34" charset="0"/>
              </a:rPr>
              <a:t>Drie aspecten van strategisch manoeuvreren</a:t>
            </a:r>
          </a:p>
        </p:txBody>
      </p:sp>
      <p:sp>
        <p:nvSpPr>
          <p:cNvPr id="5" name="Tekstvak 1">
            <a:extLst>
              <a:ext uri="{FF2B5EF4-FFF2-40B4-BE49-F238E27FC236}">
                <a16:creationId xmlns:a16="http://schemas.microsoft.com/office/drawing/2014/main" id="{155C799D-6BD4-46F1-9F5F-77D846564290}"/>
              </a:ext>
            </a:extLst>
          </p:cNvPr>
          <p:cNvSpPr txBox="1">
            <a:spLocks noChangeArrowheads="1"/>
          </p:cNvSpPr>
          <p:nvPr/>
        </p:nvSpPr>
        <p:spPr bwMode="auto">
          <a:xfrm>
            <a:off x="1115616" y="1628800"/>
            <a:ext cx="2520950" cy="1446212"/>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Topisch potentieel</a:t>
            </a:r>
          </a:p>
          <a:p>
            <a:pPr eaLnBrk="1" hangingPunct="1">
              <a:spcBef>
                <a:spcPct val="0"/>
              </a:spcBef>
              <a:buFontTx/>
              <a:buNone/>
            </a:pPr>
            <a:endParaRPr lang="nl-NL" altLang="nl-NL" sz="1800">
              <a:solidFill>
                <a:schemeClr val="bg1"/>
              </a:solidFill>
              <a:latin typeface="Ca;" charset="0"/>
            </a:endParaRPr>
          </a:p>
        </p:txBody>
      </p:sp>
      <p:sp>
        <p:nvSpPr>
          <p:cNvPr id="6" name="Tekstvak 3">
            <a:extLst>
              <a:ext uri="{FF2B5EF4-FFF2-40B4-BE49-F238E27FC236}">
                <a16:creationId xmlns:a16="http://schemas.microsoft.com/office/drawing/2014/main" id="{E211297D-1D71-4159-8016-CA38AE04AAF2}"/>
              </a:ext>
            </a:extLst>
          </p:cNvPr>
          <p:cNvSpPr txBox="1">
            <a:spLocks noChangeArrowheads="1"/>
          </p:cNvSpPr>
          <p:nvPr/>
        </p:nvSpPr>
        <p:spPr bwMode="auto">
          <a:xfrm>
            <a:off x="3349228" y="3500462"/>
            <a:ext cx="2519363" cy="1447800"/>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Presentatie-middelen</a:t>
            </a:r>
          </a:p>
          <a:p>
            <a:pPr eaLnBrk="1" hangingPunct="1">
              <a:spcBef>
                <a:spcPct val="0"/>
              </a:spcBef>
              <a:buFontTx/>
              <a:buNone/>
            </a:pPr>
            <a:endParaRPr lang="nl-NL" altLang="nl-NL" sz="1800">
              <a:solidFill>
                <a:schemeClr val="bg1"/>
              </a:solidFill>
              <a:latin typeface="Ca;" charset="0"/>
            </a:endParaRPr>
          </a:p>
        </p:txBody>
      </p:sp>
      <p:sp>
        <p:nvSpPr>
          <p:cNvPr id="7" name="Tekstvak 5">
            <a:extLst>
              <a:ext uri="{FF2B5EF4-FFF2-40B4-BE49-F238E27FC236}">
                <a16:creationId xmlns:a16="http://schemas.microsoft.com/office/drawing/2014/main" id="{EB489AFA-9C80-4486-A3EC-A15F99A7642A}"/>
              </a:ext>
            </a:extLst>
          </p:cNvPr>
          <p:cNvSpPr txBox="1">
            <a:spLocks noChangeArrowheads="1"/>
          </p:cNvSpPr>
          <p:nvPr/>
        </p:nvSpPr>
        <p:spPr bwMode="auto">
          <a:xfrm>
            <a:off x="5508228" y="1628800"/>
            <a:ext cx="2520950" cy="1446212"/>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Verlangens van het auditorium</a:t>
            </a:r>
          </a:p>
          <a:p>
            <a:pPr eaLnBrk="1" hangingPunct="1">
              <a:spcBef>
                <a:spcPct val="0"/>
              </a:spcBef>
              <a:buFontTx/>
              <a:buNone/>
            </a:pPr>
            <a:endParaRPr lang="nl-NL" altLang="nl-NL" sz="1800">
              <a:solidFill>
                <a:schemeClr val="bg1"/>
              </a:solidFill>
              <a:latin typeface="Ca;" charset="0"/>
            </a:endParaRPr>
          </a:p>
        </p:txBody>
      </p:sp>
      <p:cxnSp>
        <p:nvCxnSpPr>
          <p:cNvPr id="8" name="Rechte verbindingslijn 6">
            <a:extLst>
              <a:ext uri="{FF2B5EF4-FFF2-40B4-BE49-F238E27FC236}">
                <a16:creationId xmlns:a16="http://schemas.microsoft.com/office/drawing/2014/main" id="{98FAE7D6-F0FE-4AED-BC2C-7BB15D4FA8F1}"/>
              </a:ext>
            </a:extLst>
          </p:cNvPr>
          <p:cNvCxnSpPr>
            <a:cxnSpLocks noChangeShapeType="1"/>
            <a:stCxn id="5" idx="3"/>
            <a:endCxn id="7" idx="1"/>
          </p:cNvCxnSpPr>
          <p:nvPr/>
        </p:nvCxnSpPr>
        <p:spPr bwMode="auto">
          <a:xfrm>
            <a:off x="3636566" y="2352700"/>
            <a:ext cx="1871662" cy="0"/>
          </a:xfrm>
          <a:prstGeom prst="line">
            <a:avLst/>
          </a:prstGeom>
          <a:noFill/>
          <a:ln w="25400">
            <a:solidFill>
              <a:schemeClr val="tx1"/>
            </a:solidFill>
            <a:round/>
            <a:headEnd/>
            <a:tailEnd/>
          </a:ln>
          <a:effectLst>
            <a:outerShdw blurRad="40000" dist="20000" dir="5400000" rotWithShape="0">
              <a:srgbClr val="808080">
                <a:alpha val="37999"/>
              </a:srgbClr>
            </a:outerShdw>
          </a:effectLst>
        </p:spPr>
      </p:cxnSp>
      <p:cxnSp>
        <p:nvCxnSpPr>
          <p:cNvPr id="9" name="Rechte verbindingslijn 8">
            <a:extLst>
              <a:ext uri="{FF2B5EF4-FFF2-40B4-BE49-F238E27FC236}">
                <a16:creationId xmlns:a16="http://schemas.microsoft.com/office/drawing/2014/main" id="{832C5C61-2DC8-4E41-8443-20D8A6167107}"/>
              </a:ext>
            </a:extLst>
          </p:cNvPr>
          <p:cNvCxnSpPr>
            <a:cxnSpLocks noChangeShapeType="1"/>
            <a:stCxn id="7" idx="2"/>
            <a:endCxn id="6" idx="3"/>
          </p:cNvCxnSpPr>
          <p:nvPr/>
        </p:nvCxnSpPr>
        <p:spPr bwMode="auto">
          <a:xfrm flipH="1">
            <a:off x="5868591" y="3075012"/>
            <a:ext cx="900112" cy="114935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cxnSp>
        <p:nvCxnSpPr>
          <p:cNvPr id="10" name="Rechte verbindingslijn 10">
            <a:extLst>
              <a:ext uri="{FF2B5EF4-FFF2-40B4-BE49-F238E27FC236}">
                <a16:creationId xmlns:a16="http://schemas.microsoft.com/office/drawing/2014/main" id="{F5938CE0-ABDF-418A-AF7E-33EFA94B565E}"/>
              </a:ext>
            </a:extLst>
          </p:cNvPr>
          <p:cNvCxnSpPr>
            <a:cxnSpLocks noChangeShapeType="1"/>
            <a:stCxn id="5" idx="2"/>
            <a:endCxn id="6" idx="1"/>
          </p:cNvCxnSpPr>
          <p:nvPr/>
        </p:nvCxnSpPr>
        <p:spPr bwMode="auto">
          <a:xfrm>
            <a:off x="2376091" y="3075012"/>
            <a:ext cx="973137" cy="114935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sp>
        <p:nvSpPr>
          <p:cNvPr id="11" name="TextBox 14">
            <a:extLst>
              <a:ext uri="{FF2B5EF4-FFF2-40B4-BE49-F238E27FC236}">
                <a16:creationId xmlns:a16="http://schemas.microsoft.com/office/drawing/2014/main" id="{30CB3F95-6B31-45EA-98D2-9A8CDB3A4CED}"/>
              </a:ext>
            </a:extLst>
          </p:cNvPr>
          <p:cNvSpPr txBox="1"/>
          <p:nvPr/>
        </p:nvSpPr>
        <p:spPr>
          <a:xfrm>
            <a:off x="0" y="5592722"/>
            <a:ext cx="9144000" cy="1292662"/>
          </a:xfrm>
          <a:prstGeom prst="rect">
            <a:avLst/>
          </a:prstGeom>
          <a:solidFill>
            <a:srgbClr val="002060"/>
          </a:solidFill>
          <a:ln>
            <a:solidFill>
              <a:srgbClr val="002060"/>
            </a:solidFill>
          </a:ln>
        </p:spPr>
        <p:txBody>
          <a:bodyPr>
            <a:spAutoFit/>
          </a:bodyPr>
          <a:lstStyle/>
          <a:p>
            <a:pPr marL="352425">
              <a:defRPr/>
            </a:pPr>
            <a:endParaRPr lang="nl-NL" sz="1200" dirty="0">
              <a:solidFill>
                <a:schemeClr val="bg1">
                  <a:lumMod val="95000"/>
                </a:schemeClr>
              </a:solidFill>
              <a:latin typeface="Calibri" panose="020F0502020204030204" pitchFamily="34" charset="0"/>
            </a:endParaRPr>
          </a:p>
          <a:p>
            <a:pPr marL="352425">
              <a:defRPr/>
            </a:pPr>
            <a:r>
              <a:rPr lang="nl-NL" sz="2400" b="1" dirty="0">
                <a:solidFill>
                  <a:schemeClr val="bg1">
                    <a:lumMod val="95000"/>
                  </a:schemeClr>
                </a:solidFill>
                <a:latin typeface="Calibri" panose="020F0502020204030204" pitchFamily="34" charset="0"/>
              </a:rPr>
              <a:t>Zijn de </a:t>
            </a:r>
            <a:r>
              <a:rPr lang="nl-NL" sz="2400" b="1" dirty="0">
                <a:solidFill>
                  <a:srgbClr val="FFFF00"/>
                </a:solidFill>
                <a:latin typeface="Calibri" panose="020F0502020204030204" pitchFamily="34" charset="0"/>
              </a:rPr>
              <a:t>aspecten</a:t>
            </a:r>
            <a:r>
              <a:rPr lang="nl-NL" sz="2400" b="1" dirty="0">
                <a:solidFill>
                  <a:schemeClr val="bg1">
                    <a:lumMod val="95000"/>
                  </a:schemeClr>
                </a:solidFill>
                <a:latin typeface="Calibri" panose="020F0502020204030204" pitchFamily="34" charset="0"/>
              </a:rPr>
              <a:t> van </a:t>
            </a:r>
            <a:r>
              <a:rPr lang="nl-NL" sz="2400" b="1" dirty="0">
                <a:solidFill>
                  <a:srgbClr val="FFFF00"/>
                </a:solidFill>
                <a:latin typeface="Calibri" panose="020F0502020204030204" pitchFamily="34" charset="0"/>
              </a:rPr>
              <a:t>strategisch manoeuvreren </a:t>
            </a:r>
            <a:r>
              <a:rPr lang="nl-NL" sz="2400" b="1" dirty="0">
                <a:solidFill>
                  <a:schemeClr val="bg1">
                    <a:lumMod val="95000"/>
                  </a:schemeClr>
                </a:solidFill>
                <a:latin typeface="Calibri" panose="020F0502020204030204" pitchFamily="34" charset="0"/>
              </a:rPr>
              <a:t>gelijkwaardig? Leg uit.</a:t>
            </a:r>
          </a:p>
          <a:p>
            <a:pPr marL="352425">
              <a:defRPr/>
            </a:pPr>
            <a:endParaRPr lang="en-GB" dirty="0"/>
          </a:p>
        </p:txBody>
      </p:sp>
    </p:spTree>
    <p:extLst>
      <p:ext uri="{BB962C8B-B14F-4D97-AF65-F5344CB8AC3E}">
        <p14:creationId xmlns:p14="http://schemas.microsoft.com/office/powerpoint/2010/main" val="1093692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400" dirty="0">
                <a:solidFill>
                  <a:schemeClr val="tx1"/>
                </a:solidFill>
                <a:latin typeface="Calibri" panose="020F0502020204030204" pitchFamily="34" charset="0"/>
              </a:rPr>
              <a:t>Drie aspecten van strategisch manoeuvreren</a:t>
            </a:r>
          </a:p>
        </p:txBody>
      </p:sp>
      <p:sp>
        <p:nvSpPr>
          <p:cNvPr id="5" name="Tekstvak 1">
            <a:extLst>
              <a:ext uri="{FF2B5EF4-FFF2-40B4-BE49-F238E27FC236}">
                <a16:creationId xmlns:a16="http://schemas.microsoft.com/office/drawing/2014/main" id="{155C799D-6BD4-46F1-9F5F-77D846564290}"/>
              </a:ext>
            </a:extLst>
          </p:cNvPr>
          <p:cNvSpPr txBox="1">
            <a:spLocks noChangeArrowheads="1"/>
          </p:cNvSpPr>
          <p:nvPr/>
        </p:nvSpPr>
        <p:spPr bwMode="auto">
          <a:xfrm>
            <a:off x="1153627" y="3429000"/>
            <a:ext cx="2520950" cy="1446212"/>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Topisch potentieel</a:t>
            </a:r>
          </a:p>
          <a:p>
            <a:pPr eaLnBrk="1" hangingPunct="1">
              <a:spcBef>
                <a:spcPct val="0"/>
              </a:spcBef>
              <a:buFontTx/>
              <a:buNone/>
            </a:pPr>
            <a:endParaRPr lang="nl-NL" altLang="nl-NL" sz="1800">
              <a:solidFill>
                <a:schemeClr val="bg1"/>
              </a:solidFill>
              <a:latin typeface="Ca;" charset="0"/>
            </a:endParaRPr>
          </a:p>
        </p:txBody>
      </p:sp>
      <p:sp>
        <p:nvSpPr>
          <p:cNvPr id="6" name="Tekstvak 3">
            <a:extLst>
              <a:ext uri="{FF2B5EF4-FFF2-40B4-BE49-F238E27FC236}">
                <a16:creationId xmlns:a16="http://schemas.microsoft.com/office/drawing/2014/main" id="{E211297D-1D71-4159-8016-CA38AE04AAF2}"/>
              </a:ext>
            </a:extLst>
          </p:cNvPr>
          <p:cNvSpPr txBox="1">
            <a:spLocks noChangeArrowheads="1"/>
          </p:cNvSpPr>
          <p:nvPr/>
        </p:nvSpPr>
        <p:spPr bwMode="auto">
          <a:xfrm>
            <a:off x="5469425" y="3429000"/>
            <a:ext cx="2519363" cy="1447800"/>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Presentatie-middelen</a:t>
            </a:r>
          </a:p>
          <a:p>
            <a:pPr eaLnBrk="1" hangingPunct="1">
              <a:spcBef>
                <a:spcPct val="0"/>
              </a:spcBef>
              <a:buFontTx/>
              <a:buNone/>
            </a:pPr>
            <a:endParaRPr lang="nl-NL" altLang="nl-NL" sz="1800">
              <a:solidFill>
                <a:schemeClr val="bg1"/>
              </a:solidFill>
              <a:latin typeface="Ca;" charset="0"/>
            </a:endParaRPr>
          </a:p>
        </p:txBody>
      </p:sp>
      <p:sp>
        <p:nvSpPr>
          <p:cNvPr id="7" name="Tekstvak 5">
            <a:extLst>
              <a:ext uri="{FF2B5EF4-FFF2-40B4-BE49-F238E27FC236}">
                <a16:creationId xmlns:a16="http://schemas.microsoft.com/office/drawing/2014/main" id="{EB489AFA-9C80-4486-A3EC-A15F99A7642A}"/>
              </a:ext>
            </a:extLst>
          </p:cNvPr>
          <p:cNvSpPr txBox="1">
            <a:spLocks noChangeArrowheads="1"/>
          </p:cNvSpPr>
          <p:nvPr/>
        </p:nvSpPr>
        <p:spPr bwMode="auto">
          <a:xfrm>
            <a:off x="3311525" y="1220691"/>
            <a:ext cx="2520950" cy="1446212"/>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Verlangens van het auditorium</a:t>
            </a:r>
          </a:p>
          <a:p>
            <a:pPr eaLnBrk="1" hangingPunct="1">
              <a:spcBef>
                <a:spcPct val="0"/>
              </a:spcBef>
              <a:buFontTx/>
              <a:buNone/>
            </a:pPr>
            <a:endParaRPr lang="nl-NL" altLang="nl-NL" sz="1800">
              <a:solidFill>
                <a:schemeClr val="bg1"/>
              </a:solidFill>
              <a:latin typeface="Ca;" charset="0"/>
            </a:endParaRPr>
          </a:p>
        </p:txBody>
      </p:sp>
      <p:cxnSp>
        <p:nvCxnSpPr>
          <p:cNvPr id="8" name="Rechte verbindingslijn 6">
            <a:extLst>
              <a:ext uri="{FF2B5EF4-FFF2-40B4-BE49-F238E27FC236}">
                <a16:creationId xmlns:a16="http://schemas.microsoft.com/office/drawing/2014/main" id="{98FAE7D6-F0FE-4AED-BC2C-7BB15D4FA8F1}"/>
              </a:ext>
            </a:extLst>
          </p:cNvPr>
          <p:cNvCxnSpPr>
            <a:cxnSpLocks noChangeShapeType="1"/>
            <a:stCxn id="5" idx="0"/>
          </p:cNvCxnSpPr>
          <p:nvPr/>
        </p:nvCxnSpPr>
        <p:spPr bwMode="auto">
          <a:xfrm flipV="1">
            <a:off x="2414102" y="2666903"/>
            <a:ext cx="897423" cy="762097"/>
          </a:xfrm>
          <a:prstGeom prst="line">
            <a:avLst/>
          </a:prstGeom>
          <a:noFill/>
          <a:ln w="25400">
            <a:solidFill>
              <a:schemeClr val="tx1"/>
            </a:solidFill>
            <a:round/>
            <a:headEnd/>
            <a:tailEnd/>
          </a:ln>
          <a:effectLst>
            <a:outerShdw blurRad="40000" dist="20000" dir="5400000" rotWithShape="0">
              <a:srgbClr val="808080">
                <a:alpha val="37999"/>
              </a:srgbClr>
            </a:outerShdw>
          </a:effectLst>
        </p:spPr>
      </p:cxnSp>
      <p:cxnSp>
        <p:nvCxnSpPr>
          <p:cNvPr id="9" name="Rechte verbindingslijn 8">
            <a:extLst>
              <a:ext uri="{FF2B5EF4-FFF2-40B4-BE49-F238E27FC236}">
                <a16:creationId xmlns:a16="http://schemas.microsoft.com/office/drawing/2014/main" id="{832C5C61-2DC8-4E41-8443-20D8A6167107}"/>
              </a:ext>
            </a:extLst>
          </p:cNvPr>
          <p:cNvCxnSpPr>
            <a:cxnSpLocks noChangeShapeType="1"/>
            <a:endCxn id="6" idx="0"/>
          </p:cNvCxnSpPr>
          <p:nvPr/>
        </p:nvCxnSpPr>
        <p:spPr bwMode="auto">
          <a:xfrm>
            <a:off x="5832475" y="2666903"/>
            <a:ext cx="896632" cy="762097"/>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cxnSp>
        <p:nvCxnSpPr>
          <p:cNvPr id="10" name="Rechte verbindingslijn 10">
            <a:extLst>
              <a:ext uri="{FF2B5EF4-FFF2-40B4-BE49-F238E27FC236}">
                <a16:creationId xmlns:a16="http://schemas.microsoft.com/office/drawing/2014/main" id="{F5938CE0-ABDF-418A-AF7E-33EFA94B565E}"/>
              </a:ext>
            </a:extLst>
          </p:cNvPr>
          <p:cNvCxnSpPr>
            <a:cxnSpLocks noChangeShapeType="1"/>
            <a:stCxn id="5" idx="3"/>
            <a:endCxn id="6" idx="1"/>
          </p:cNvCxnSpPr>
          <p:nvPr/>
        </p:nvCxnSpPr>
        <p:spPr bwMode="auto">
          <a:xfrm>
            <a:off x="3674577" y="4152106"/>
            <a:ext cx="1794848" cy="794"/>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sp>
        <p:nvSpPr>
          <p:cNvPr id="11" name="TextBox 14">
            <a:extLst>
              <a:ext uri="{FF2B5EF4-FFF2-40B4-BE49-F238E27FC236}">
                <a16:creationId xmlns:a16="http://schemas.microsoft.com/office/drawing/2014/main" id="{30CB3F95-6B31-45EA-98D2-9A8CDB3A4CED}"/>
              </a:ext>
            </a:extLst>
          </p:cNvPr>
          <p:cNvSpPr txBox="1"/>
          <p:nvPr/>
        </p:nvSpPr>
        <p:spPr>
          <a:xfrm>
            <a:off x="0" y="5592722"/>
            <a:ext cx="9144000" cy="1292662"/>
          </a:xfrm>
          <a:prstGeom prst="rect">
            <a:avLst/>
          </a:prstGeom>
          <a:solidFill>
            <a:srgbClr val="002060"/>
          </a:solidFill>
          <a:ln>
            <a:solidFill>
              <a:srgbClr val="002060"/>
            </a:solidFill>
          </a:ln>
        </p:spPr>
        <p:txBody>
          <a:bodyPr>
            <a:spAutoFit/>
          </a:bodyPr>
          <a:lstStyle/>
          <a:p>
            <a:pPr marL="352425">
              <a:defRPr/>
            </a:pPr>
            <a:endParaRPr lang="nl-NL" sz="1200" dirty="0">
              <a:solidFill>
                <a:schemeClr val="bg1">
                  <a:lumMod val="95000"/>
                </a:schemeClr>
              </a:solidFill>
              <a:latin typeface="Calibri" panose="020F0502020204030204" pitchFamily="34" charset="0"/>
            </a:endParaRPr>
          </a:p>
          <a:p>
            <a:pPr marL="352425">
              <a:defRPr/>
            </a:pPr>
            <a:r>
              <a:rPr lang="nl-NL" sz="2400" b="1" dirty="0">
                <a:solidFill>
                  <a:schemeClr val="bg1">
                    <a:lumMod val="95000"/>
                  </a:schemeClr>
                </a:solidFill>
                <a:latin typeface="Calibri" panose="020F0502020204030204" pitchFamily="34" charset="0"/>
              </a:rPr>
              <a:t>Zijn de </a:t>
            </a:r>
            <a:r>
              <a:rPr lang="nl-NL" sz="2400" b="1" dirty="0">
                <a:solidFill>
                  <a:srgbClr val="FFFF00"/>
                </a:solidFill>
                <a:latin typeface="Calibri" panose="020F0502020204030204" pitchFamily="34" charset="0"/>
              </a:rPr>
              <a:t>aspecten</a:t>
            </a:r>
            <a:r>
              <a:rPr lang="nl-NL" sz="2400" b="1" dirty="0">
                <a:solidFill>
                  <a:schemeClr val="bg1">
                    <a:lumMod val="95000"/>
                  </a:schemeClr>
                </a:solidFill>
                <a:latin typeface="Calibri" panose="020F0502020204030204" pitchFamily="34" charset="0"/>
              </a:rPr>
              <a:t> van </a:t>
            </a:r>
            <a:r>
              <a:rPr lang="nl-NL" sz="2400" b="1" dirty="0">
                <a:solidFill>
                  <a:srgbClr val="FFFF00"/>
                </a:solidFill>
                <a:latin typeface="Calibri" panose="020F0502020204030204" pitchFamily="34" charset="0"/>
              </a:rPr>
              <a:t>strategisch manoeuvreren </a:t>
            </a:r>
            <a:r>
              <a:rPr lang="nl-NL" sz="2400" b="1" dirty="0">
                <a:solidFill>
                  <a:schemeClr val="bg1">
                    <a:lumMod val="95000"/>
                  </a:schemeClr>
                </a:solidFill>
                <a:latin typeface="Calibri" panose="020F0502020204030204" pitchFamily="34" charset="0"/>
              </a:rPr>
              <a:t>gelijkwaardig? Leg uit.</a:t>
            </a:r>
          </a:p>
          <a:p>
            <a:pPr marL="352425">
              <a:defRPr/>
            </a:pPr>
            <a:endParaRPr lang="en-GB" dirty="0"/>
          </a:p>
        </p:txBody>
      </p:sp>
    </p:spTree>
    <p:extLst>
      <p:ext uri="{BB962C8B-B14F-4D97-AF65-F5344CB8AC3E}">
        <p14:creationId xmlns:p14="http://schemas.microsoft.com/office/powerpoint/2010/main" val="220805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Vandaag</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412776"/>
            <a:ext cx="827179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Strategisch manoeuvreren </a:t>
            </a:r>
          </a:p>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Opdrachten</a:t>
            </a:r>
          </a:p>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Extra oefening argumentatiestructuur</a:t>
            </a:r>
          </a:p>
          <a:p>
            <a:pPr marL="342900" indent="-342900" algn="l" eaLnBrk="1" hangingPunct="1">
              <a:lnSpc>
                <a:spcPct val="130000"/>
              </a:lnSpc>
              <a:buFont typeface="Arial" panose="020B0604020202020204" pitchFamily="34" charset="0"/>
              <a:buChar char="•"/>
            </a:pPr>
            <a:r>
              <a:rPr lang="nl-NL" altLang="nl-NL" sz="3200" kern="0" dirty="0">
                <a:solidFill>
                  <a:schemeClr val="tx1"/>
                </a:solidFill>
                <a:latin typeface="Calibri" panose="020F0502020204030204" pitchFamily="34" charset="0"/>
              </a:rPr>
              <a:t>Informatie tentamen</a:t>
            </a:r>
          </a:p>
        </p:txBody>
      </p:sp>
    </p:spTree>
    <p:extLst>
      <p:ext uri="{BB962C8B-B14F-4D97-AF65-F5344CB8AC3E}">
        <p14:creationId xmlns:p14="http://schemas.microsoft.com/office/powerpoint/2010/main" val="2457101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400" dirty="0">
                <a:solidFill>
                  <a:schemeClr val="tx1"/>
                </a:solidFill>
                <a:latin typeface="Calibri" panose="020F0502020204030204" pitchFamily="34" charset="0"/>
              </a:rPr>
              <a:t>Drie aspecten van strategisch manoeuvreren</a:t>
            </a:r>
          </a:p>
        </p:txBody>
      </p:sp>
      <p:sp>
        <p:nvSpPr>
          <p:cNvPr id="5" name="Tekstvak 1">
            <a:extLst>
              <a:ext uri="{FF2B5EF4-FFF2-40B4-BE49-F238E27FC236}">
                <a16:creationId xmlns:a16="http://schemas.microsoft.com/office/drawing/2014/main" id="{155C799D-6BD4-46F1-9F5F-77D846564290}"/>
              </a:ext>
            </a:extLst>
          </p:cNvPr>
          <p:cNvSpPr txBox="1">
            <a:spLocks noChangeArrowheads="1"/>
          </p:cNvSpPr>
          <p:nvPr/>
        </p:nvSpPr>
        <p:spPr bwMode="auto">
          <a:xfrm>
            <a:off x="1153627" y="3429000"/>
            <a:ext cx="2520950" cy="1446212"/>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Topisch potentieel</a:t>
            </a:r>
          </a:p>
          <a:p>
            <a:pPr eaLnBrk="1" hangingPunct="1">
              <a:spcBef>
                <a:spcPct val="0"/>
              </a:spcBef>
              <a:buFontTx/>
              <a:buNone/>
            </a:pPr>
            <a:endParaRPr lang="nl-NL" altLang="nl-NL" sz="1800">
              <a:solidFill>
                <a:schemeClr val="bg1"/>
              </a:solidFill>
              <a:latin typeface="Ca;" charset="0"/>
            </a:endParaRPr>
          </a:p>
        </p:txBody>
      </p:sp>
      <p:sp>
        <p:nvSpPr>
          <p:cNvPr id="6" name="Tekstvak 3">
            <a:extLst>
              <a:ext uri="{FF2B5EF4-FFF2-40B4-BE49-F238E27FC236}">
                <a16:creationId xmlns:a16="http://schemas.microsoft.com/office/drawing/2014/main" id="{E211297D-1D71-4159-8016-CA38AE04AAF2}"/>
              </a:ext>
            </a:extLst>
          </p:cNvPr>
          <p:cNvSpPr txBox="1">
            <a:spLocks noChangeArrowheads="1"/>
          </p:cNvSpPr>
          <p:nvPr/>
        </p:nvSpPr>
        <p:spPr bwMode="auto">
          <a:xfrm>
            <a:off x="5469425" y="3429000"/>
            <a:ext cx="2519363" cy="1447800"/>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Presentatie-middelen</a:t>
            </a:r>
          </a:p>
          <a:p>
            <a:pPr eaLnBrk="1" hangingPunct="1">
              <a:spcBef>
                <a:spcPct val="0"/>
              </a:spcBef>
              <a:buFontTx/>
              <a:buNone/>
            </a:pPr>
            <a:endParaRPr lang="nl-NL" altLang="nl-NL" sz="1800">
              <a:solidFill>
                <a:schemeClr val="bg1"/>
              </a:solidFill>
              <a:latin typeface="Ca;" charset="0"/>
            </a:endParaRPr>
          </a:p>
        </p:txBody>
      </p:sp>
      <p:sp>
        <p:nvSpPr>
          <p:cNvPr id="7" name="Tekstvak 5">
            <a:extLst>
              <a:ext uri="{FF2B5EF4-FFF2-40B4-BE49-F238E27FC236}">
                <a16:creationId xmlns:a16="http://schemas.microsoft.com/office/drawing/2014/main" id="{EB489AFA-9C80-4486-A3EC-A15F99A7642A}"/>
              </a:ext>
            </a:extLst>
          </p:cNvPr>
          <p:cNvSpPr txBox="1">
            <a:spLocks noChangeArrowheads="1"/>
          </p:cNvSpPr>
          <p:nvPr/>
        </p:nvSpPr>
        <p:spPr bwMode="auto">
          <a:xfrm>
            <a:off x="3311525" y="1220691"/>
            <a:ext cx="2520950" cy="1446212"/>
          </a:xfrm>
          <a:prstGeom prst="rect">
            <a:avLst/>
          </a:prstGeom>
          <a:solidFill>
            <a:srgbClr val="3C8C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a:solidFill>
                <a:schemeClr val="bg1"/>
              </a:solidFill>
              <a:latin typeface="Ca;" charset="0"/>
            </a:endParaRPr>
          </a:p>
          <a:p>
            <a:pPr algn="ctr" eaLnBrk="1" hangingPunct="1">
              <a:spcBef>
                <a:spcPct val="0"/>
              </a:spcBef>
              <a:buFontTx/>
              <a:buNone/>
            </a:pPr>
            <a:r>
              <a:rPr lang="nl-NL" altLang="nl-NL" sz="2600">
                <a:solidFill>
                  <a:schemeClr val="bg1"/>
                </a:solidFill>
                <a:latin typeface="Ca;" charset="0"/>
              </a:rPr>
              <a:t>Verlangens van het auditorium</a:t>
            </a:r>
          </a:p>
          <a:p>
            <a:pPr eaLnBrk="1" hangingPunct="1">
              <a:spcBef>
                <a:spcPct val="0"/>
              </a:spcBef>
              <a:buFontTx/>
              <a:buNone/>
            </a:pPr>
            <a:endParaRPr lang="nl-NL" altLang="nl-NL" sz="1800">
              <a:solidFill>
                <a:schemeClr val="bg1"/>
              </a:solidFill>
              <a:latin typeface="Ca;" charset="0"/>
            </a:endParaRPr>
          </a:p>
        </p:txBody>
      </p:sp>
      <p:cxnSp>
        <p:nvCxnSpPr>
          <p:cNvPr id="8" name="Rechte verbindingslijn 6">
            <a:extLst>
              <a:ext uri="{FF2B5EF4-FFF2-40B4-BE49-F238E27FC236}">
                <a16:creationId xmlns:a16="http://schemas.microsoft.com/office/drawing/2014/main" id="{98FAE7D6-F0FE-4AED-BC2C-7BB15D4FA8F1}"/>
              </a:ext>
            </a:extLst>
          </p:cNvPr>
          <p:cNvCxnSpPr>
            <a:cxnSpLocks noChangeShapeType="1"/>
            <a:stCxn id="5" idx="0"/>
          </p:cNvCxnSpPr>
          <p:nvPr/>
        </p:nvCxnSpPr>
        <p:spPr bwMode="auto">
          <a:xfrm flipV="1">
            <a:off x="2414102" y="2666903"/>
            <a:ext cx="897423" cy="762097"/>
          </a:xfrm>
          <a:prstGeom prst="line">
            <a:avLst/>
          </a:prstGeom>
          <a:noFill/>
          <a:ln w="25400">
            <a:solidFill>
              <a:schemeClr val="tx1"/>
            </a:solidFill>
            <a:round/>
            <a:headEnd/>
            <a:tailEnd/>
          </a:ln>
          <a:effectLst>
            <a:outerShdw blurRad="40000" dist="20000" dir="5400000" rotWithShape="0">
              <a:srgbClr val="808080">
                <a:alpha val="37999"/>
              </a:srgbClr>
            </a:outerShdw>
          </a:effectLst>
        </p:spPr>
      </p:cxnSp>
      <p:cxnSp>
        <p:nvCxnSpPr>
          <p:cNvPr id="9" name="Rechte verbindingslijn 8">
            <a:extLst>
              <a:ext uri="{FF2B5EF4-FFF2-40B4-BE49-F238E27FC236}">
                <a16:creationId xmlns:a16="http://schemas.microsoft.com/office/drawing/2014/main" id="{832C5C61-2DC8-4E41-8443-20D8A6167107}"/>
              </a:ext>
            </a:extLst>
          </p:cNvPr>
          <p:cNvCxnSpPr>
            <a:cxnSpLocks noChangeShapeType="1"/>
            <a:endCxn id="6" idx="0"/>
          </p:cNvCxnSpPr>
          <p:nvPr/>
        </p:nvCxnSpPr>
        <p:spPr bwMode="auto">
          <a:xfrm>
            <a:off x="5832475" y="2666903"/>
            <a:ext cx="896632" cy="762097"/>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cxnSp>
        <p:nvCxnSpPr>
          <p:cNvPr id="10" name="Rechte verbindingslijn 10">
            <a:extLst>
              <a:ext uri="{FF2B5EF4-FFF2-40B4-BE49-F238E27FC236}">
                <a16:creationId xmlns:a16="http://schemas.microsoft.com/office/drawing/2014/main" id="{F5938CE0-ABDF-418A-AF7E-33EFA94B565E}"/>
              </a:ext>
            </a:extLst>
          </p:cNvPr>
          <p:cNvCxnSpPr>
            <a:cxnSpLocks noChangeShapeType="1"/>
            <a:stCxn id="5" idx="3"/>
            <a:endCxn id="6" idx="1"/>
          </p:cNvCxnSpPr>
          <p:nvPr/>
        </p:nvCxnSpPr>
        <p:spPr bwMode="auto">
          <a:xfrm>
            <a:off x="3674577" y="4152106"/>
            <a:ext cx="1794848" cy="794"/>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sp>
        <p:nvSpPr>
          <p:cNvPr id="3" name="Rectangle 7">
            <a:extLst>
              <a:ext uri="{FF2B5EF4-FFF2-40B4-BE49-F238E27FC236}">
                <a16:creationId xmlns:a16="http://schemas.microsoft.com/office/drawing/2014/main" id="{2FFCDD37-FDC7-7C09-8DE0-3C999A7DA085}"/>
              </a:ext>
            </a:extLst>
          </p:cNvPr>
          <p:cNvSpPr txBox="1">
            <a:spLocks noChangeArrowheads="1"/>
          </p:cNvSpPr>
          <p:nvPr/>
        </p:nvSpPr>
        <p:spPr bwMode="auto">
          <a:xfrm>
            <a:off x="272305" y="5085630"/>
            <a:ext cx="8692183"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nl-NL" altLang="nl-NL" sz="2400" kern="0" dirty="0">
                <a:solidFill>
                  <a:srgbClr val="000000"/>
                </a:solidFill>
                <a:latin typeface="Calibri" pitchFamily="34" charset="0"/>
              </a:rPr>
              <a:t>Wanneer de drie aspecten binnen een strategische manoeuvre en alle manoeuvres bij elkaar coherent en systematisch gecoördineerd zijn, is er sprake van een </a:t>
            </a:r>
            <a:r>
              <a:rPr lang="nl-NL" altLang="nl-NL" sz="2400" b="1" kern="0" dirty="0">
                <a:solidFill>
                  <a:srgbClr val="000000"/>
                </a:solidFill>
                <a:latin typeface="Calibri" pitchFamily="34" charset="0"/>
              </a:rPr>
              <a:t>argumentatieve strategie</a:t>
            </a:r>
            <a:r>
              <a:rPr lang="nl-NL" altLang="nl-NL" sz="2400" kern="0" dirty="0">
                <a:solidFill>
                  <a:srgbClr val="000000"/>
                </a:solidFill>
                <a:latin typeface="Calibri" pitchFamily="34" charset="0"/>
              </a:rPr>
              <a:t>.</a:t>
            </a: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spTree>
    <p:extLst>
      <p:ext uri="{BB962C8B-B14F-4D97-AF65-F5344CB8AC3E}">
        <p14:creationId xmlns:p14="http://schemas.microsoft.com/office/powerpoint/2010/main" val="1350100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a:t>
            </a:r>
          </a:p>
        </p:txBody>
      </p:sp>
      <p:sp>
        <p:nvSpPr>
          <p:cNvPr id="5" name="Tekstvak 7">
            <a:extLst>
              <a:ext uri="{FF2B5EF4-FFF2-40B4-BE49-F238E27FC236}">
                <a16:creationId xmlns:a16="http://schemas.microsoft.com/office/drawing/2014/main" id="{B614AA0B-3338-4614-84F8-E81674967ED7}"/>
              </a:ext>
            </a:extLst>
          </p:cNvPr>
          <p:cNvSpPr txBox="1"/>
          <p:nvPr/>
        </p:nvSpPr>
        <p:spPr>
          <a:xfrm>
            <a:off x="539552" y="2442865"/>
            <a:ext cx="2737048" cy="2246769"/>
          </a:xfrm>
          <a:prstGeom prst="rect">
            <a:avLst/>
          </a:prstGeom>
          <a:solidFill>
            <a:srgbClr val="002060"/>
          </a:solidFill>
        </p:spPr>
        <p:txBody>
          <a:bodyPr wrap="square">
            <a:spAutoFit/>
          </a:bodyPr>
          <a:lstStyle/>
          <a:p>
            <a:pPr>
              <a:defRPr/>
            </a:pPr>
            <a:endParaRPr lang="nl-NL" dirty="0">
              <a:solidFill>
                <a:schemeClr val="bg1"/>
              </a:solidFill>
              <a:latin typeface="Calibri"/>
              <a:ea typeface="MS PGothic" charset="0"/>
              <a:cs typeface="Calibri"/>
            </a:endParaRPr>
          </a:p>
          <a:p>
            <a:pPr algn="ctr">
              <a:defRPr/>
            </a:pPr>
            <a:r>
              <a:rPr lang="nl-NL" sz="2600" b="1" dirty="0">
                <a:solidFill>
                  <a:srgbClr val="FFFF00"/>
                </a:solidFill>
                <a:latin typeface="Calibri"/>
                <a:ea typeface="MS PGothic" charset="0"/>
                <a:cs typeface="Calibri"/>
              </a:rPr>
              <a:t>Dialectisch doel</a:t>
            </a:r>
            <a:r>
              <a:rPr lang="nl-NL" sz="2600" dirty="0">
                <a:solidFill>
                  <a:srgbClr val="FFFF00"/>
                </a:solidFill>
                <a:latin typeface="Calibri"/>
                <a:ea typeface="MS PGothic" charset="0"/>
                <a:cs typeface="Calibri"/>
              </a:rPr>
              <a:t>:</a:t>
            </a:r>
          </a:p>
          <a:p>
            <a:pPr algn="ctr">
              <a:defRPr/>
            </a:pPr>
            <a:r>
              <a:rPr lang="nl-NL" sz="2600" dirty="0">
                <a:solidFill>
                  <a:schemeClr val="bg1"/>
                </a:solidFill>
                <a:latin typeface="Calibri"/>
                <a:ea typeface="MS PGothic" charset="0"/>
                <a:cs typeface="Calibri"/>
              </a:rPr>
              <a:t>(Redelijk oplossen van het verschil van mening)</a:t>
            </a:r>
          </a:p>
          <a:p>
            <a:pPr>
              <a:defRPr/>
            </a:pPr>
            <a:endParaRPr lang="nl-NL" dirty="0">
              <a:solidFill>
                <a:schemeClr val="bg1"/>
              </a:solidFill>
              <a:latin typeface="Calibri"/>
              <a:ea typeface="MS PGothic" charset="0"/>
              <a:cs typeface="Calibri"/>
            </a:endParaRPr>
          </a:p>
        </p:txBody>
      </p:sp>
      <p:sp>
        <p:nvSpPr>
          <p:cNvPr id="6" name="Tekstvak 6">
            <a:extLst>
              <a:ext uri="{FF2B5EF4-FFF2-40B4-BE49-F238E27FC236}">
                <a16:creationId xmlns:a16="http://schemas.microsoft.com/office/drawing/2014/main" id="{1A91AF96-3D95-4CA8-9231-72DA33E756DA}"/>
              </a:ext>
            </a:extLst>
          </p:cNvPr>
          <p:cNvSpPr txBox="1">
            <a:spLocks noChangeArrowheads="1"/>
          </p:cNvSpPr>
          <p:nvPr/>
        </p:nvSpPr>
        <p:spPr bwMode="auto">
          <a:xfrm>
            <a:off x="5867400" y="2442865"/>
            <a:ext cx="2737048" cy="2246313"/>
          </a:xfrm>
          <a:prstGeom prst="rect">
            <a:avLst/>
          </a:prstGeom>
          <a:solidFill>
            <a:srgbClr val="002060"/>
          </a:solidFill>
          <a:ln>
            <a:noFill/>
          </a:ln>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dirty="0">
              <a:solidFill>
                <a:schemeClr val="bg1"/>
              </a:solidFill>
              <a:latin typeface="Calibri" panose="020F0502020204030204" pitchFamily="34" charset="0"/>
            </a:endParaRPr>
          </a:p>
          <a:p>
            <a:pPr algn="ctr" eaLnBrk="1" hangingPunct="1">
              <a:spcBef>
                <a:spcPct val="0"/>
              </a:spcBef>
              <a:buFontTx/>
              <a:buNone/>
            </a:pPr>
            <a:r>
              <a:rPr lang="nl-NL" altLang="nl-NL" sz="2600" b="1" dirty="0">
                <a:solidFill>
                  <a:srgbClr val="FFFF00"/>
                </a:solidFill>
                <a:latin typeface="Calibri" panose="020F0502020204030204" pitchFamily="34" charset="0"/>
              </a:rPr>
              <a:t>Retorisch doel</a:t>
            </a:r>
            <a:r>
              <a:rPr lang="nl-NL" altLang="nl-NL" sz="2600" dirty="0">
                <a:solidFill>
                  <a:srgbClr val="FFFF00"/>
                </a:solidFill>
                <a:latin typeface="Calibri" panose="020F0502020204030204" pitchFamily="34" charset="0"/>
              </a:rPr>
              <a:t>:</a:t>
            </a:r>
          </a:p>
          <a:p>
            <a:pPr algn="ctr" eaLnBrk="1" hangingPunct="1">
              <a:spcBef>
                <a:spcPct val="0"/>
              </a:spcBef>
              <a:buFontTx/>
              <a:buNone/>
            </a:pPr>
            <a:r>
              <a:rPr lang="nl-NL" altLang="nl-NL" sz="2600" dirty="0">
                <a:solidFill>
                  <a:schemeClr val="bg1"/>
                </a:solidFill>
                <a:latin typeface="Calibri" panose="020F0502020204030204" pitchFamily="34" charset="0"/>
              </a:rPr>
              <a:t>(Effectief het standpunt doen accepteren)</a:t>
            </a:r>
          </a:p>
          <a:p>
            <a:pPr algn="ctr" eaLnBrk="1" hangingPunct="1">
              <a:spcBef>
                <a:spcPct val="0"/>
              </a:spcBef>
              <a:buFontTx/>
              <a:buNone/>
            </a:pPr>
            <a:endParaRPr lang="nl-NL" altLang="nl-NL" sz="1800" dirty="0">
              <a:solidFill>
                <a:schemeClr val="bg1"/>
              </a:solidFill>
              <a:latin typeface="Calibri" panose="020F0502020204030204" pitchFamily="34" charset="0"/>
            </a:endParaRPr>
          </a:p>
        </p:txBody>
      </p:sp>
      <p:pic>
        <p:nvPicPr>
          <p:cNvPr id="7" name="Picture 2" descr="Tight Rope Walker Stickman Clip Art">
            <a:extLst>
              <a:ext uri="{FF2B5EF4-FFF2-40B4-BE49-F238E27FC236}">
                <a16:creationId xmlns:a16="http://schemas.microsoft.com/office/drawing/2014/main" id="{F5E8F9E6-8E0D-41E6-970D-1F04AB84D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988840"/>
            <a:ext cx="28289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4">
            <a:extLst>
              <a:ext uri="{FF2B5EF4-FFF2-40B4-BE49-F238E27FC236}">
                <a16:creationId xmlns:a16="http://schemas.microsoft.com/office/drawing/2014/main" id="{8223A085-2181-4E66-A052-38DB7360FA83}"/>
              </a:ext>
            </a:extLst>
          </p:cNvPr>
          <p:cNvSpPr txBox="1"/>
          <p:nvPr/>
        </p:nvSpPr>
        <p:spPr>
          <a:xfrm>
            <a:off x="0" y="5592722"/>
            <a:ext cx="9144000" cy="1292662"/>
          </a:xfrm>
          <a:prstGeom prst="rect">
            <a:avLst/>
          </a:prstGeom>
          <a:solidFill>
            <a:srgbClr val="002060"/>
          </a:solidFill>
          <a:ln>
            <a:solidFill>
              <a:srgbClr val="002060"/>
            </a:solidFill>
          </a:ln>
        </p:spPr>
        <p:txBody>
          <a:bodyPr>
            <a:spAutoFit/>
          </a:bodyPr>
          <a:lstStyle/>
          <a:p>
            <a:pPr marL="352425">
              <a:defRPr/>
            </a:pPr>
            <a:endParaRPr lang="nl-NL" sz="1200" dirty="0">
              <a:solidFill>
                <a:schemeClr val="bg1">
                  <a:lumMod val="95000"/>
                </a:schemeClr>
              </a:solidFill>
              <a:latin typeface="Calibri" panose="020F0502020204030204" pitchFamily="34" charset="0"/>
            </a:endParaRPr>
          </a:p>
          <a:p>
            <a:pPr marL="352425">
              <a:defRPr/>
            </a:pPr>
            <a:r>
              <a:rPr lang="nl-NL" sz="2400" b="1" dirty="0">
                <a:solidFill>
                  <a:schemeClr val="bg1">
                    <a:lumMod val="95000"/>
                  </a:schemeClr>
                </a:solidFill>
                <a:latin typeface="Calibri" panose="020F0502020204030204" pitchFamily="34" charset="0"/>
              </a:rPr>
              <a:t>Wat gebeurt er als een discussiant alleen oog heeft voor zijn retorische doel? En voor zijn dialectische doel?</a:t>
            </a:r>
          </a:p>
          <a:p>
            <a:pPr marL="352425">
              <a:defRPr/>
            </a:pPr>
            <a:endParaRPr lang="en-GB" dirty="0"/>
          </a:p>
        </p:txBody>
      </p:sp>
    </p:spTree>
    <p:extLst>
      <p:ext uri="{BB962C8B-B14F-4D97-AF65-F5344CB8AC3E}">
        <p14:creationId xmlns:p14="http://schemas.microsoft.com/office/powerpoint/2010/main" val="3046753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 &amp; drogredenen</a:t>
            </a:r>
          </a:p>
        </p:txBody>
      </p:sp>
      <p:sp>
        <p:nvSpPr>
          <p:cNvPr id="5" name="Tekstvak 7">
            <a:extLst>
              <a:ext uri="{FF2B5EF4-FFF2-40B4-BE49-F238E27FC236}">
                <a16:creationId xmlns:a16="http://schemas.microsoft.com/office/drawing/2014/main" id="{B614AA0B-3338-4614-84F8-E81674967ED7}"/>
              </a:ext>
            </a:extLst>
          </p:cNvPr>
          <p:cNvSpPr txBox="1"/>
          <p:nvPr/>
        </p:nvSpPr>
        <p:spPr>
          <a:xfrm>
            <a:off x="539552" y="2838415"/>
            <a:ext cx="2737048" cy="2246769"/>
          </a:xfrm>
          <a:prstGeom prst="rect">
            <a:avLst/>
          </a:prstGeom>
          <a:solidFill>
            <a:srgbClr val="002060"/>
          </a:solidFill>
        </p:spPr>
        <p:txBody>
          <a:bodyPr wrap="square">
            <a:spAutoFit/>
          </a:bodyPr>
          <a:lstStyle/>
          <a:p>
            <a:pPr>
              <a:defRPr/>
            </a:pPr>
            <a:endParaRPr lang="nl-NL" dirty="0">
              <a:solidFill>
                <a:schemeClr val="bg1"/>
              </a:solidFill>
              <a:latin typeface="Calibri"/>
              <a:ea typeface="MS PGothic" charset="0"/>
              <a:cs typeface="Calibri"/>
            </a:endParaRPr>
          </a:p>
          <a:p>
            <a:pPr algn="ctr">
              <a:defRPr/>
            </a:pPr>
            <a:r>
              <a:rPr lang="nl-NL" sz="2600" b="1" dirty="0">
                <a:solidFill>
                  <a:srgbClr val="FFFF00"/>
                </a:solidFill>
                <a:latin typeface="Calibri"/>
                <a:ea typeface="MS PGothic" charset="0"/>
                <a:cs typeface="Calibri"/>
              </a:rPr>
              <a:t>Dialectisch doel</a:t>
            </a:r>
            <a:r>
              <a:rPr lang="nl-NL" sz="2600" dirty="0">
                <a:solidFill>
                  <a:srgbClr val="FFFF00"/>
                </a:solidFill>
                <a:latin typeface="Calibri"/>
                <a:ea typeface="MS PGothic" charset="0"/>
                <a:cs typeface="Calibri"/>
              </a:rPr>
              <a:t>:</a:t>
            </a:r>
          </a:p>
          <a:p>
            <a:pPr algn="ctr">
              <a:defRPr/>
            </a:pPr>
            <a:r>
              <a:rPr lang="nl-NL" sz="2600" dirty="0">
                <a:solidFill>
                  <a:schemeClr val="bg1"/>
                </a:solidFill>
                <a:latin typeface="Calibri"/>
                <a:ea typeface="MS PGothic" charset="0"/>
                <a:cs typeface="Calibri"/>
              </a:rPr>
              <a:t>(Redelijk oplossen van het verschil van mening)</a:t>
            </a:r>
          </a:p>
          <a:p>
            <a:pPr>
              <a:defRPr/>
            </a:pPr>
            <a:endParaRPr lang="nl-NL" dirty="0">
              <a:solidFill>
                <a:schemeClr val="bg1"/>
              </a:solidFill>
              <a:latin typeface="Calibri"/>
              <a:ea typeface="MS PGothic" charset="0"/>
              <a:cs typeface="Calibri"/>
            </a:endParaRPr>
          </a:p>
        </p:txBody>
      </p:sp>
      <p:sp>
        <p:nvSpPr>
          <p:cNvPr id="6" name="Tekstvak 6">
            <a:extLst>
              <a:ext uri="{FF2B5EF4-FFF2-40B4-BE49-F238E27FC236}">
                <a16:creationId xmlns:a16="http://schemas.microsoft.com/office/drawing/2014/main" id="{1A91AF96-3D95-4CA8-9231-72DA33E756DA}"/>
              </a:ext>
            </a:extLst>
          </p:cNvPr>
          <p:cNvSpPr txBox="1">
            <a:spLocks noChangeArrowheads="1"/>
          </p:cNvSpPr>
          <p:nvPr/>
        </p:nvSpPr>
        <p:spPr bwMode="auto">
          <a:xfrm>
            <a:off x="5867402" y="1484784"/>
            <a:ext cx="2737048" cy="2246313"/>
          </a:xfrm>
          <a:prstGeom prst="rect">
            <a:avLst/>
          </a:prstGeom>
          <a:solidFill>
            <a:srgbClr val="002060"/>
          </a:solidFill>
          <a:ln>
            <a:noFill/>
          </a:ln>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dirty="0">
              <a:solidFill>
                <a:schemeClr val="bg1"/>
              </a:solidFill>
              <a:latin typeface="Calibri" panose="020F0502020204030204" pitchFamily="34" charset="0"/>
            </a:endParaRPr>
          </a:p>
          <a:p>
            <a:pPr algn="ctr" eaLnBrk="1" hangingPunct="1">
              <a:spcBef>
                <a:spcPct val="0"/>
              </a:spcBef>
              <a:buFontTx/>
              <a:buNone/>
            </a:pPr>
            <a:r>
              <a:rPr lang="nl-NL" altLang="nl-NL" sz="2600" b="1" dirty="0">
                <a:solidFill>
                  <a:srgbClr val="FFFF00"/>
                </a:solidFill>
                <a:latin typeface="Calibri" panose="020F0502020204030204" pitchFamily="34" charset="0"/>
              </a:rPr>
              <a:t>Retorisch doel</a:t>
            </a:r>
            <a:r>
              <a:rPr lang="nl-NL" altLang="nl-NL" sz="2600" dirty="0">
                <a:solidFill>
                  <a:srgbClr val="FFFF00"/>
                </a:solidFill>
                <a:latin typeface="Calibri" panose="020F0502020204030204" pitchFamily="34" charset="0"/>
              </a:rPr>
              <a:t>:</a:t>
            </a:r>
          </a:p>
          <a:p>
            <a:pPr algn="ctr" eaLnBrk="1" hangingPunct="1">
              <a:spcBef>
                <a:spcPct val="0"/>
              </a:spcBef>
              <a:buFontTx/>
              <a:buNone/>
            </a:pPr>
            <a:r>
              <a:rPr lang="nl-NL" altLang="nl-NL" sz="2600" dirty="0">
                <a:solidFill>
                  <a:schemeClr val="bg1"/>
                </a:solidFill>
                <a:latin typeface="Calibri" panose="020F0502020204030204" pitchFamily="34" charset="0"/>
              </a:rPr>
              <a:t>(Effectief het standpunt doen accepteren)</a:t>
            </a:r>
          </a:p>
          <a:p>
            <a:pPr algn="ctr" eaLnBrk="1" hangingPunct="1">
              <a:spcBef>
                <a:spcPct val="0"/>
              </a:spcBef>
              <a:buFontTx/>
              <a:buNone/>
            </a:pPr>
            <a:endParaRPr lang="nl-NL" altLang="nl-NL" sz="1800" dirty="0">
              <a:solidFill>
                <a:schemeClr val="bg1"/>
              </a:solidFill>
              <a:latin typeface="Calibri" panose="020F0502020204030204" pitchFamily="34" charset="0"/>
            </a:endParaRPr>
          </a:p>
        </p:txBody>
      </p:sp>
      <p:pic>
        <p:nvPicPr>
          <p:cNvPr id="7" name="Picture 2" descr="Tight Rope Walker Stickman Clip Art">
            <a:extLst>
              <a:ext uri="{FF2B5EF4-FFF2-40B4-BE49-F238E27FC236}">
                <a16:creationId xmlns:a16="http://schemas.microsoft.com/office/drawing/2014/main" id="{F5E8F9E6-8E0D-41E6-970D-1F04AB84D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9987127">
            <a:off x="3407095" y="2825235"/>
            <a:ext cx="28289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0368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50"/>
                                        <p:tgtEl>
                                          <p:spTgt spid="7"/>
                                        </p:tgtEl>
                                      </p:cBhvr>
                                    </p:animEffect>
                                    <p:anim calcmode="lin" valueType="num">
                                      <p:cBhvr>
                                        <p:cTn id="8" dur="1250" fill="hold"/>
                                        <p:tgtEl>
                                          <p:spTgt spid="7"/>
                                        </p:tgtEl>
                                        <p:attrNameLst>
                                          <p:attrName>ppt_w</p:attrName>
                                        </p:attrNameLst>
                                      </p:cBhvr>
                                      <p:tavLst>
                                        <p:tav tm="0" fmla="#ppt_w*sin(2.5*pi*$)">
                                          <p:val>
                                            <p:fltVal val="0"/>
                                          </p:val>
                                        </p:tav>
                                        <p:tav tm="100000">
                                          <p:val>
                                            <p:fltVal val="1"/>
                                          </p:val>
                                        </p:tav>
                                      </p:tavLst>
                                    </p:anim>
                                    <p:anim calcmode="lin" valueType="num">
                                      <p:cBhvr>
                                        <p:cTn id="9" dur="1250" fill="hold"/>
                                        <p:tgtEl>
                                          <p:spTgt spid="7"/>
                                        </p:tgtEl>
                                        <p:attrNameLst>
                                          <p:attrName>ppt_h</p:attrName>
                                        </p:attrNameLst>
                                      </p:cBhvr>
                                      <p:tavLst>
                                        <p:tav tm="0">
                                          <p:val>
                                            <p:strVal val="#ppt_h"/>
                                          </p:val>
                                        </p:tav>
                                        <p:tav tm="100000">
                                          <p:val>
                                            <p:strVal val="#ppt_h"/>
                                          </p:val>
                                        </p:tav>
                                      </p:tavLst>
                                    </p:anim>
                                  </p:childTnLst>
                                </p:cTn>
                              </p:par>
                              <p:par>
                                <p:cTn id="10" presetID="8" presetClass="emph" presetSubtype="0" fill="hold" nodeType="withEffect">
                                  <p:stCondLst>
                                    <p:cond delay="0"/>
                                  </p:stCondLst>
                                  <p:childTnLst>
                                    <p:animRot by="21600000">
                                      <p:cBhvr>
                                        <p:cTn id="11" dur="15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 &amp; drogredenen</a:t>
            </a:r>
          </a:p>
        </p:txBody>
      </p:sp>
      <p:sp>
        <p:nvSpPr>
          <p:cNvPr id="4" name="Rectangle 7">
            <a:extLst>
              <a:ext uri="{FF2B5EF4-FFF2-40B4-BE49-F238E27FC236}">
                <a16:creationId xmlns:a16="http://schemas.microsoft.com/office/drawing/2014/main" id="{FA3E2488-3C7A-4CD7-B894-30E061AE280C}"/>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err="1">
                <a:solidFill>
                  <a:srgbClr val="000000"/>
                </a:solidFill>
                <a:latin typeface="Calibri" pitchFamily="34" charset="0"/>
              </a:rPr>
              <a:t>Drogreden</a:t>
            </a:r>
            <a:r>
              <a:rPr lang="en-US" altLang="nl-NL" kern="0" dirty="0">
                <a:solidFill>
                  <a:srgbClr val="000000"/>
                </a:solidFill>
                <a:latin typeface="Calibri" pitchFamily="34" charset="0"/>
              </a:rPr>
              <a:t> is </a:t>
            </a:r>
            <a:r>
              <a:rPr lang="en-US" altLang="nl-NL" kern="0" dirty="0" err="1">
                <a:solidFill>
                  <a:srgbClr val="000000"/>
                </a:solidFill>
                <a:latin typeface="Calibri" pitchFamily="34" charset="0"/>
              </a:rPr>
              <a:t>een</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ontsporing</a:t>
            </a:r>
            <a:r>
              <a:rPr lang="en-US" altLang="nl-NL" kern="0" dirty="0">
                <a:solidFill>
                  <a:srgbClr val="000000"/>
                </a:solidFill>
                <a:latin typeface="Calibri" pitchFamily="34" charset="0"/>
              </a:rPr>
              <a:t>’ van </a:t>
            </a:r>
            <a:r>
              <a:rPr lang="en-US" altLang="nl-NL" kern="0" dirty="0" err="1">
                <a:solidFill>
                  <a:srgbClr val="000000"/>
                </a:solidFill>
                <a:latin typeface="Calibri" pitchFamily="34" charset="0"/>
              </a:rPr>
              <a:t>strategisch</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manoeuvreren</a:t>
            </a:r>
            <a:endParaRPr lang="en-US" altLang="nl-NL" kern="0" dirty="0">
              <a:solidFill>
                <a:srgbClr val="000000"/>
              </a:solidFill>
              <a:latin typeface="Calibri" pitchFamily="34" charset="0"/>
            </a:endParaRPr>
          </a:p>
          <a:p>
            <a:pPr marR="0" lvl="0" algn="l" defTabSz="914400" rtl="0" eaLnBrk="1" fontAlgn="base" latinLnBrk="0" hangingPunct="1">
              <a:lnSpc>
                <a:spcPct val="100000"/>
              </a:lnSpc>
              <a:spcBef>
                <a:spcPts val="0"/>
              </a:spcBef>
              <a:spcAft>
                <a:spcPct val="0"/>
              </a:spcAft>
              <a:buClrTx/>
              <a:buSzTx/>
              <a:buFontTx/>
              <a:buChar char="-"/>
              <a:tabLst/>
              <a:defRPr/>
            </a:pPr>
            <a:r>
              <a:rPr lang="nl-NL" altLang="nl-NL" sz="2400" kern="0" dirty="0">
                <a:solidFill>
                  <a:schemeClr val="accent3"/>
                </a:solidFill>
                <a:latin typeface="Calibri" pitchFamily="34" charset="0"/>
              </a:rPr>
              <a:t>Overtreding van een discussieregel</a:t>
            </a:r>
          </a:p>
          <a:p>
            <a:pPr marR="0" lvl="0" algn="l" defTabSz="914400" rtl="0" eaLnBrk="1" fontAlgn="base" latinLnBrk="0" hangingPunct="1">
              <a:lnSpc>
                <a:spcPct val="100000"/>
              </a:lnSpc>
              <a:spcBef>
                <a:spcPts val="0"/>
              </a:spcBef>
              <a:spcAft>
                <a:spcPct val="0"/>
              </a:spcAft>
              <a:buClrTx/>
              <a:buSzTx/>
              <a:buFontTx/>
              <a:buChar char="-"/>
              <a:tabLst/>
              <a:defRPr/>
            </a:pPr>
            <a:r>
              <a:rPr lang="nl-NL" altLang="nl-NL" sz="2400" kern="0" dirty="0">
                <a:solidFill>
                  <a:schemeClr val="accent3"/>
                </a:solidFill>
                <a:latin typeface="Calibri" pitchFamily="34" charset="0"/>
              </a:rPr>
              <a:t>W</a:t>
            </a:r>
            <a:r>
              <a:rPr kumimoji="0" lang="nl-NL" altLang="nl-NL" sz="2400" b="0" i="0" u="none" strike="noStrike" kern="0" cap="none" spc="0" normalizeH="0" baseline="0" noProof="0" dirty="0" err="1">
                <a:ln>
                  <a:noFill/>
                </a:ln>
                <a:solidFill>
                  <a:schemeClr val="accent3"/>
                </a:solidFill>
                <a:effectLst/>
                <a:uLnTx/>
                <a:uFillTx/>
                <a:latin typeface="Calibri" pitchFamily="34" charset="0"/>
                <a:ea typeface="MS PGothic" panose="020B0600070205080204" pitchFamily="34" charset="-128"/>
              </a:rPr>
              <a:t>ordt</a:t>
            </a:r>
            <a:r>
              <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 begaan in een strategische manoeuvre die de overtreding van de discussieregel kan </a:t>
            </a:r>
            <a:r>
              <a:rPr kumimoji="0" lang="nl-NL" altLang="nl-NL" sz="2400" b="0" i="0" u="none" strike="noStrike" kern="0" cap="none" spc="0" normalizeH="0" baseline="0" noProof="0" dirty="0" err="1">
                <a:ln>
                  <a:noFill/>
                </a:ln>
                <a:solidFill>
                  <a:schemeClr val="accent3"/>
                </a:solidFill>
                <a:effectLst/>
                <a:uLnTx/>
                <a:uFillTx/>
                <a:latin typeface="Calibri" pitchFamily="34" charset="0"/>
                <a:ea typeface="MS PGothic" panose="020B0600070205080204" pitchFamily="34" charset="-128"/>
              </a:rPr>
              <a:t>maskere</a:t>
            </a:r>
            <a:r>
              <a:rPr lang="nl-NL" altLang="nl-NL" sz="2400" kern="0" dirty="0">
                <a:solidFill>
                  <a:schemeClr val="accent3"/>
                </a:solidFill>
                <a:latin typeface="Calibri" pitchFamily="34" charset="0"/>
              </a:rPr>
              <a:t>n.</a:t>
            </a: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sp>
        <p:nvSpPr>
          <p:cNvPr id="5" name="TextBox 14">
            <a:extLst>
              <a:ext uri="{FF2B5EF4-FFF2-40B4-BE49-F238E27FC236}">
                <a16:creationId xmlns:a16="http://schemas.microsoft.com/office/drawing/2014/main" id="{88E74FEF-49C2-4402-A167-B728D988F565}"/>
              </a:ext>
            </a:extLst>
          </p:cNvPr>
          <p:cNvSpPr txBox="1"/>
          <p:nvPr/>
        </p:nvSpPr>
        <p:spPr>
          <a:xfrm>
            <a:off x="0" y="5592722"/>
            <a:ext cx="9144000" cy="1292662"/>
          </a:xfrm>
          <a:prstGeom prst="rect">
            <a:avLst/>
          </a:prstGeom>
          <a:solidFill>
            <a:srgbClr val="002060"/>
          </a:solidFill>
          <a:ln>
            <a:solidFill>
              <a:srgbClr val="002060"/>
            </a:solidFill>
          </a:ln>
        </p:spPr>
        <p:txBody>
          <a:bodyPr>
            <a:spAutoFit/>
          </a:bodyPr>
          <a:lstStyle/>
          <a:p>
            <a:pPr marL="352425">
              <a:defRPr/>
            </a:pPr>
            <a:endParaRPr lang="nl-NL" sz="1200" dirty="0">
              <a:solidFill>
                <a:schemeClr val="bg1">
                  <a:lumMod val="95000"/>
                </a:schemeClr>
              </a:solidFill>
              <a:latin typeface="Calibri" panose="020F0502020204030204" pitchFamily="34" charset="0"/>
            </a:endParaRPr>
          </a:p>
          <a:p>
            <a:pPr marL="352425">
              <a:defRPr/>
            </a:pPr>
            <a:r>
              <a:rPr lang="nl-NL" sz="2400" b="1" dirty="0">
                <a:solidFill>
                  <a:schemeClr val="bg1">
                    <a:lumMod val="95000"/>
                  </a:schemeClr>
                </a:solidFill>
                <a:latin typeface="Calibri" panose="020F0502020204030204" pitchFamily="34" charset="0"/>
              </a:rPr>
              <a:t>Waarom worden drogredenen niet altijd goed opgemerkt door discussianten?</a:t>
            </a:r>
          </a:p>
          <a:p>
            <a:pPr marL="352425">
              <a:defRPr/>
            </a:pPr>
            <a:endParaRPr lang="en-GB" dirty="0"/>
          </a:p>
        </p:txBody>
      </p:sp>
    </p:spTree>
    <p:extLst>
      <p:ext uri="{BB962C8B-B14F-4D97-AF65-F5344CB8AC3E}">
        <p14:creationId xmlns:p14="http://schemas.microsoft.com/office/powerpoint/2010/main" val="1546630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 &amp; drogredenen</a:t>
            </a:r>
          </a:p>
        </p:txBody>
      </p:sp>
      <p:sp>
        <p:nvSpPr>
          <p:cNvPr id="4" name="Rectangle 7">
            <a:extLst>
              <a:ext uri="{FF2B5EF4-FFF2-40B4-BE49-F238E27FC236}">
                <a16:creationId xmlns:a16="http://schemas.microsoft.com/office/drawing/2014/main" id="{FA3E2488-3C7A-4CD7-B894-30E061AE280C}"/>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err="1">
                <a:solidFill>
                  <a:srgbClr val="000000"/>
                </a:solidFill>
                <a:latin typeface="Calibri" pitchFamily="34" charset="0"/>
              </a:rPr>
              <a:t>Drogreden</a:t>
            </a:r>
            <a:r>
              <a:rPr lang="en-US" altLang="nl-NL" kern="0" dirty="0">
                <a:solidFill>
                  <a:srgbClr val="000000"/>
                </a:solidFill>
                <a:latin typeface="Calibri" pitchFamily="34" charset="0"/>
              </a:rPr>
              <a:t> is </a:t>
            </a:r>
            <a:r>
              <a:rPr lang="en-US" altLang="nl-NL" kern="0" dirty="0" err="1">
                <a:solidFill>
                  <a:srgbClr val="000000"/>
                </a:solidFill>
                <a:latin typeface="Calibri" pitchFamily="34" charset="0"/>
              </a:rPr>
              <a:t>een</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ontsporing</a:t>
            </a:r>
            <a:r>
              <a:rPr lang="en-US" altLang="nl-NL" kern="0" dirty="0">
                <a:solidFill>
                  <a:srgbClr val="000000"/>
                </a:solidFill>
                <a:latin typeface="Calibri" pitchFamily="34" charset="0"/>
              </a:rPr>
              <a:t>’ van </a:t>
            </a:r>
            <a:r>
              <a:rPr lang="en-US" altLang="nl-NL" kern="0" dirty="0" err="1">
                <a:solidFill>
                  <a:srgbClr val="000000"/>
                </a:solidFill>
                <a:latin typeface="Calibri" pitchFamily="34" charset="0"/>
              </a:rPr>
              <a:t>strategisch</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manoeuvreren</a:t>
            </a:r>
            <a:endParaRPr lang="en-US" altLang="nl-NL" kern="0" dirty="0">
              <a:solidFill>
                <a:srgbClr val="000000"/>
              </a:solidFill>
              <a:latin typeface="Calibri" pitchFamily="34" charset="0"/>
            </a:endParaRPr>
          </a:p>
          <a:p>
            <a:pPr marR="0" lvl="0" algn="l" defTabSz="914400" rtl="0" eaLnBrk="1" fontAlgn="base" latinLnBrk="0" hangingPunct="1">
              <a:lnSpc>
                <a:spcPct val="100000"/>
              </a:lnSpc>
              <a:spcBef>
                <a:spcPts val="0"/>
              </a:spcBef>
              <a:spcAft>
                <a:spcPct val="0"/>
              </a:spcAft>
              <a:buClrTx/>
              <a:buSzTx/>
              <a:buFontTx/>
              <a:buChar char="-"/>
              <a:tabLst/>
              <a:defRPr/>
            </a:pPr>
            <a:r>
              <a:rPr lang="nl-NL" altLang="nl-NL" sz="2400" kern="0" dirty="0">
                <a:solidFill>
                  <a:schemeClr val="accent3"/>
                </a:solidFill>
                <a:latin typeface="Calibri" pitchFamily="34" charset="0"/>
              </a:rPr>
              <a:t>Overtreding van een discussieregel</a:t>
            </a:r>
          </a:p>
          <a:p>
            <a:pPr marR="0" lvl="0" algn="l" defTabSz="914400" rtl="0" eaLnBrk="1" fontAlgn="base" latinLnBrk="0" hangingPunct="1">
              <a:lnSpc>
                <a:spcPct val="100000"/>
              </a:lnSpc>
              <a:spcBef>
                <a:spcPts val="0"/>
              </a:spcBef>
              <a:spcAft>
                <a:spcPct val="0"/>
              </a:spcAft>
              <a:buClrTx/>
              <a:buSzTx/>
              <a:buFontTx/>
              <a:buChar char="-"/>
              <a:tabLst/>
              <a:defRPr/>
            </a:pPr>
            <a:r>
              <a:rPr lang="nl-NL" altLang="nl-NL" sz="2400" kern="0" dirty="0">
                <a:solidFill>
                  <a:schemeClr val="accent3"/>
                </a:solidFill>
                <a:latin typeface="Calibri" pitchFamily="34" charset="0"/>
              </a:rPr>
              <a:t>W</a:t>
            </a:r>
            <a:r>
              <a:rPr kumimoji="0" lang="nl-NL" altLang="nl-NL" sz="2400" b="0" i="0" u="none" strike="noStrike" kern="0" cap="none" spc="0" normalizeH="0" baseline="0" noProof="0" dirty="0" err="1">
                <a:ln>
                  <a:noFill/>
                </a:ln>
                <a:solidFill>
                  <a:schemeClr val="accent3"/>
                </a:solidFill>
                <a:effectLst/>
                <a:uLnTx/>
                <a:uFillTx/>
                <a:latin typeface="Calibri" pitchFamily="34" charset="0"/>
                <a:ea typeface="MS PGothic" panose="020B0600070205080204" pitchFamily="34" charset="-128"/>
              </a:rPr>
              <a:t>ordt</a:t>
            </a:r>
            <a:r>
              <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 begaan in een strategische manoeuvre die de overtreding van de discussieregel kan </a:t>
            </a:r>
            <a:r>
              <a:rPr kumimoji="0" lang="nl-NL" altLang="nl-NL" sz="2400" b="0" i="0" u="none" strike="noStrike" kern="0" cap="none" spc="0" normalizeH="0" baseline="0" noProof="0" dirty="0" err="1">
                <a:ln>
                  <a:noFill/>
                </a:ln>
                <a:solidFill>
                  <a:schemeClr val="accent3"/>
                </a:solidFill>
                <a:effectLst/>
                <a:uLnTx/>
                <a:uFillTx/>
                <a:latin typeface="Calibri" pitchFamily="34" charset="0"/>
                <a:ea typeface="MS PGothic" panose="020B0600070205080204" pitchFamily="34" charset="-128"/>
              </a:rPr>
              <a:t>maskere</a:t>
            </a:r>
            <a:r>
              <a:rPr lang="nl-NL" altLang="nl-NL" sz="2400" kern="0" dirty="0">
                <a:solidFill>
                  <a:schemeClr val="accent3"/>
                </a:solidFill>
                <a:latin typeface="Calibri" pitchFamily="34" charset="0"/>
              </a:rPr>
              <a:t>n.</a:t>
            </a:r>
          </a:p>
          <a:p>
            <a:pPr marR="0" lvl="0" algn="l" defTabSz="914400" rtl="0" eaLnBrk="1" fontAlgn="base" latinLnBrk="0" hangingPunct="1">
              <a:lnSpc>
                <a:spcPct val="100000"/>
              </a:lnSpc>
              <a:spcBef>
                <a:spcPts val="0"/>
              </a:spcBef>
              <a:spcAft>
                <a:spcPct val="0"/>
              </a:spcAft>
              <a:buClrTx/>
              <a:buSzTx/>
              <a:buFontTx/>
              <a:buChar char="-"/>
              <a:tabLst/>
              <a:defRPr/>
            </a:pPr>
            <a:endParaRPr kumimoji="0" lang="nl-NL" altLang="nl-NL" sz="16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457200" marR="0" lvl="0" indent="-457200" algn="l" defTabSz="914400" rtl="0" eaLnBrk="1" fontAlgn="base" latinLnBrk="0" hangingPunct="1">
              <a:lnSpc>
                <a:spcPct val="100000"/>
              </a:lnSpc>
              <a:spcBef>
                <a:spcPts val="0"/>
              </a:spcBef>
              <a:spcAft>
                <a:spcPct val="0"/>
              </a:spcAft>
              <a:buClrTx/>
              <a:buSzTx/>
              <a:buAutoNum type="arabicParenR"/>
              <a:tabLst/>
              <a:defRPr/>
            </a:pPr>
            <a:r>
              <a:rPr lang="nl-NL" altLang="nl-NL" sz="2400" kern="0" dirty="0">
                <a:solidFill>
                  <a:schemeClr val="accent3"/>
                </a:solidFill>
                <a:latin typeface="Calibri" pitchFamily="34" charset="0"/>
              </a:rPr>
              <a:t>Presumptie van redelijkheid: discussianten gaan uit van elkaars redelijkheid.</a:t>
            </a:r>
          </a:p>
          <a:p>
            <a:pPr marL="457200" marR="0" lvl="0" indent="-457200" algn="l" defTabSz="914400" rtl="0" eaLnBrk="1" fontAlgn="base" latinLnBrk="0" hangingPunct="1">
              <a:lnSpc>
                <a:spcPct val="100000"/>
              </a:lnSpc>
              <a:spcBef>
                <a:spcPts val="0"/>
              </a:spcBef>
              <a:spcAft>
                <a:spcPct val="0"/>
              </a:spcAft>
              <a:buClrTx/>
              <a:buSzTx/>
              <a:buAutoNum type="arabicParenR"/>
              <a:tabLst/>
              <a:defRPr/>
            </a:pPr>
            <a:r>
              <a:rPr lang="nl-NL" altLang="nl-NL" sz="2400" kern="0" dirty="0" err="1">
                <a:solidFill>
                  <a:schemeClr val="accent3"/>
                </a:solidFill>
                <a:latin typeface="Calibri" pitchFamily="34" charset="0"/>
              </a:rPr>
              <a:t>Drogredelijke</a:t>
            </a:r>
            <a:r>
              <a:rPr lang="nl-NL" altLang="nl-NL" sz="2400" kern="0" dirty="0">
                <a:solidFill>
                  <a:schemeClr val="accent3"/>
                </a:solidFill>
                <a:latin typeface="Calibri" pitchFamily="34" charset="0"/>
              </a:rPr>
              <a:t> en redelijke argumentatie ‘zijn uit hetzelfde hout gesneden’ </a:t>
            </a:r>
            <a:r>
              <a:rPr lang="nl-NL" altLang="nl-NL" sz="2400" kern="0" dirty="0">
                <a:solidFill>
                  <a:schemeClr val="accent3"/>
                </a:solidFill>
                <a:latin typeface="Calibri" pitchFamily="34" charset="0"/>
                <a:sym typeface="Wingdings" panose="05000000000000000000" pitchFamily="2" charset="2"/>
              </a:rPr>
              <a:t> continuüm tussen drogreden en redelijk argument</a:t>
            </a:r>
            <a:endParaRPr kumimoji="0" lang="nl-NL"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sp>
        <p:nvSpPr>
          <p:cNvPr id="5" name="TextBox 14">
            <a:extLst>
              <a:ext uri="{FF2B5EF4-FFF2-40B4-BE49-F238E27FC236}">
                <a16:creationId xmlns:a16="http://schemas.microsoft.com/office/drawing/2014/main" id="{88E74FEF-49C2-4402-A167-B728D988F565}"/>
              </a:ext>
            </a:extLst>
          </p:cNvPr>
          <p:cNvSpPr txBox="1"/>
          <p:nvPr/>
        </p:nvSpPr>
        <p:spPr>
          <a:xfrm>
            <a:off x="0" y="5592722"/>
            <a:ext cx="9144000" cy="1292662"/>
          </a:xfrm>
          <a:prstGeom prst="rect">
            <a:avLst/>
          </a:prstGeom>
          <a:solidFill>
            <a:srgbClr val="002060"/>
          </a:solidFill>
          <a:ln>
            <a:solidFill>
              <a:srgbClr val="002060"/>
            </a:solidFill>
          </a:ln>
        </p:spPr>
        <p:txBody>
          <a:bodyPr>
            <a:spAutoFit/>
          </a:bodyPr>
          <a:lstStyle/>
          <a:p>
            <a:pPr marL="352425">
              <a:defRPr/>
            </a:pPr>
            <a:endParaRPr lang="nl-NL" sz="1200" dirty="0">
              <a:solidFill>
                <a:schemeClr val="bg1">
                  <a:lumMod val="95000"/>
                </a:schemeClr>
              </a:solidFill>
              <a:latin typeface="Calibri" panose="020F0502020204030204" pitchFamily="34" charset="0"/>
            </a:endParaRPr>
          </a:p>
          <a:p>
            <a:pPr marL="352425">
              <a:defRPr/>
            </a:pPr>
            <a:r>
              <a:rPr lang="nl-NL" sz="2400" b="1" dirty="0">
                <a:solidFill>
                  <a:schemeClr val="bg1">
                    <a:lumMod val="95000"/>
                  </a:schemeClr>
                </a:solidFill>
                <a:latin typeface="Calibri" panose="020F0502020204030204" pitchFamily="34" charset="0"/>
              </a:rPr>
              <a:t>Waarom worden drogredenen niet altijd goed opgemerkt door discussianten?</a:t>
            </a:r>
          </a:p>
          <a:p>
            <a:pPr marL="352425">
              <a:defRPr/>
            </a:pPr>
            <a:endParaRPr lang="en-GB" dirty="0"/>
          </a:p>
        </p:txBody>
      </p:sp>
    </p:spTree>
    <p:extLst>
      <p:ext uri="{BB962C8B-B14F-4D97-AF65-F5344CB8AC3E}">
        <p14:creationId xmlns:p14="http://schemas.microsoft.com/office/powerpoint/2010/main" val="840313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a:extLst>
              <a:ext uri="{FF2B5EF4-FFF2-40B4-BE49-F238E27FC236}">
                <a16:creationId xmlns:a16="http://schemas.microsoft.com/office/drawing/2014/main" id="{CFF6745A-EBD1-4ACC-8224-C0567E785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18" y="999480"/>
            <a:ext cx="1606539" cy="160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Conventionele </a:t>
            </a:r>
            <a:r>
              <a:rPr lang="nl-NL" dirty="0" err="1">
                <a:solidFill>
                  <a:schemeClr val="tx1"/>
                </a:solidFill>
                <a:latin typeface="Calibri" panose="020F0502020204030204" pitchFamily="34" charset="0"/>
              </a:rPr>
              <a:t>activiteitstypen</a:t>
            </a:r>
            <a:endParaRPr lang="nl-NL" dirty="0">
              <a:solidFill>
                <a:schemeClr val="tx1"/>
              </a:solidFill>
              <a:latin typeface="Calibri" panose="020F0502020204030204" pitchFamily="34" charset="0"/>
            </a:endParaRPr>
          </a:p>
        </p:txBody>
      </p:sp>
      <p:sp>
        <p:nvSpPr>
          <p:cNvPr id="6" name="Title 1">
            <a:extLst>
              <a:ext uri="{FF2B5EF4-FFF2-40B4-BE49-F238E27FC236}">
                <a16:creationId xmlns:a16="http://schemas.microsoft.com/office/drawing/2014/main" id="{F900585A-F287-4D1F-A8F9-D8F589679A14}"/>
              </a:ext>
            </a:extLst>
          </p:cNvPr>
          <p:cNvSpPr txBox="1">
            <a:spLocks/>
          </p:cNvSpPr>
          <p:nvPr/>
        </p:nvSpPr>
        <p:spPr>
          <a:xfrm>
            <a:off x="404665" y="1124744"/>
            <a:ext cx="4824536" cy="1456595"/>
          </a:xfrm>
          <a:prstGeom prst="rect">
            <a:avLst/>
          </a:prstGeom>
        </p:spPr>
        <p:txBody>
          <a:bodyPr vert="horz" lIns="0" tIns="0" rIns="0" bIns="0" rtlCol="0" anchor="ctr">
            <a:noAutofit/>
          </a:bodyPr>
          <a:lstStyle>
            <a:lvl1pPr algn="l" defTabSz="685434" rtl="0" eaLnBrk="1" latinLnBrk="0" hangingPunct="1">
              <a:spcBef>
                <a:spcPct val="0"/>
              </a:spcBef>
              <a:buNone/>
              <a:defRPr sz="3600" b="1" i="0" kern="1200">
                <a:solidFill>
                  <a:schemeClr val="bg2"/>
                </a:solidFill>
                <a:latin typeface="+mj-lt"/>
                <a:ea typeface="+mj-ea"/>
                <a:cs typeface="+mj-cs"/>
              </a:defRPr>
            </a:lvl1pPr>
          </a:lstStyle>
          <a:p>
            <a:r>
              <a:rPr lang="nl-NL" altLang="en-US" sz="2400" b="0" dirty="0">
                <a:solidFill>
                  <a:schemeClr val="tx1"/>
                </a:solidFill>
                <a:latin typeface="Calibri" panose="020F0502020204030204" pitchFamily="34" charset="0"/>
                <a:cs typeface="Calibri" panose="020F0502020204030204" pitchFamily="34" charset="0"/>
              </a:rPr>
              <a:t>Welke keuzes mogelijk zijn, hangt af van de context, situatie, activiteit waarin gediscussieerd wordt.</a:t>
            </a:r>
          </a:p>
        </p:txBody>
      </p:sp>
      <p:pic>
        <p:nvPicPr>
          <p:cNvPr id="7" name="Picture 2">
            <a:extLst>
              <a:ext uri="{FF2B5EF4-FFF2-40B4-BE49-F238E27FC236}">
                <a16:creationId xmlns:a16="http://schemas.microsoft.com/office/drawing/2014/main" id="{202CC647-DFFE-474F-927D-EF1DB07D7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78" y="4509120"/>
            <a:ext cx="3134773" cy="192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971F1C48-445F-447C-9DC7-6689B0FD5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6519" y="1955834"/>
            <a:ext cx="1969228" cy="262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a:extLst>
              <a:ext uri="{FF2B5EF4-FFF2-40B4-BE49-F238E27FC236}">
                <a16:creationId xmlns:a16="http://schemas.microsoft.com/office/drawing/2014/main" id="{EC7BFAC5-1607-45CC-980A-F2F7C7B83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8154" y="4697075"/>
            <a:ext cx="3127593" cy="1562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a:extLst>
              <a:ext uri="{FF2B5EF4-FFF2-40B4-BE49-F238E27FC236}">
                <a16:creationId xmlns:a16="http://schemas.microsoft.com/office/drawing/2014/main" id="{1B5EBAC7-D96E-4A41-92AF-4B4D8FCEA9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9803" y="2708918"/>
            <a:ext cx="3705577" cy="167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descr="C:\Users\Lotte\Documents\Research\Examples\Nederland\Beeldmerk HPV campagne.jpg">
            <a:extLst>
              <a:ext uri="{FF2B5EF4-FFF2-40B4-BE49-F238E27FC236}">
                <a16:creationId xmlns:a16="http://schemas.microsoft.com/office/drawing/2014/main" id="{786891EE-2055-474E-A121-12DBD28FFA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3" y="4439324"/>
            <a:ext cx="1999928" cy="201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 name="Picture 2" descr="Honderden op de Dam betogen voor recht op abortus | NOS">
            <a:extLst>
              <a:ext uri="{FF2B5EF4-FFF2-40B4-BE49-F238E27FC236}">
                <a16:creationId xmlns:a16="http://schemas.microsoft.com/office/drawing/2014/main" id="{555F1502-C4D1-4D9B-8F10-E1DC7844ECA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7400" b="24801"/>
          <a:stretch/>
        </p:blipFill>
        <p:spPr bwMode="auto">
          <a:xfrm>
            <a:off x="277843" y="2668817"/>
            <a:ext cx="2592288" cy="175165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k mag op sollicitatiegesprek, en nu? - Maatstaff">
            <a:extLst>
              <a:ext uri="{FF2B5EF4-FFF2-40B4-BE49-F238E27FC236}">
                <a16:creationId xmlns:a16="http://schemas.microsoft.com/office/drawing/2014/main" id="{46B91F5A-8BAB-421A-AF79-17FA323745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5831" y="755048"/>
            <a:ext cx="2282473" cy="108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35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Conventionele </a:t>
            </a:r>
            <a:r>
              <a:rPr lang="nl-NL" dirty="0" err="1">
                <a:solidFill>
                  <a:schemeClr val="tx1"/>
                </a:solidFill>
                <a:latin typeface="Calibri" panose="020F0502020204030204" pitchFamily="34" charset="0"/>
              </a:rPr>
              <a:t>activiteitstypen</a:t>
            </a:r>
            <a:endParaRPr lang="nl-NL" dirty="0">
              <a:solidFill>
                <a:schemeClr val="tx1"/>
              </a:solidFill>
              <a:latin typeface="Calibri" panose="020F0502020204030204" pitchFamily="34" charset="0"/>
            </a:endParaRP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err="1">
                <a:solidFill>
                  <a:srgbClr val="000000"/>
                </a:solidFill>
                <a:latin typeface="Calibri" pitchFamily="34" charset="0"/>
              </a:rPr>
              <a:t>Activiteitstype</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communicatieve</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praktijk</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afgestemd</a:t>
            </a:r>
            <a:r>
              <a:rPr lang="en-US" altLang="nl-NL" kern="0" dirty="0">
                <a:solidFill>
                  <a:srgbClr val="000000"/>
                </a:solidFill>
                <a:latin typeface="Calibri" pitchFamily="34" charset="0"/>
              </a:rPr>
              <a:t> op </a:t>
            </a:r>
            <a:r>
              <a:rPr lang="en-US" altLang="nl-NL" kern="0" dirty="0" err="1">
                <a:solidFill>
                  <a:srgbClr val="000000"/>
                </a:solidFill>
                <a:latin typeface="Calibri" pitchFamily="34" charset="0"/>
              </a:rPr>
              <a:t>institutionele</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behoeften</a:t>
            </a:r>
            <a:r>
              <a:rPr lang="en-US" altLang="nl-NL" kern="0" dirty="0">
                <a:solidFill>
                  <a:srgbClr val="000000"/>
                </a:solidFill>
                <a:latin typeface="Calibri" pitchFamily="34" charset="0"/>
              </a:rPr>
              <a:t> van </a:t>
            </a:r>
            <a:r>
              <a:rPr lang="en-US" altLang="nl-NL" kern="0" dirty="0" err="1">
                <a:solidFill>
                  <a:srgbClr val="000000"/>
                </a:solidFill>
                <a:latin typeface="Calibri" pitchFamily="34" charset="0"/>
              </a:rPr>
              <a:t>een</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bepaald</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domein</a:t>
            </a:r>
            <a:r>
              <a:rPr lang="en-US" altLang="nl-NL" kern="0" dirty="0">
                <a:solidFill>
                  <a:srgbClr val="000000"/>
                </a:solidFill>
                <a:latin typeface="Calibri" pitchFamily="34" charset="0"/>
              </a:rPr>
              <a:t>.</a:t>
            </a: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kern="0" dirty="0">
              <a:solidFill>
                <a:srgbClr val="000000"/>
              </a:solidFill>
              <a:latin typeface="Calibri" pitchFamily="34" charset="0"/>
            </a:endParaRPr>
          </a:p>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err="1">
                <a:solidFill>
                  <a:srgbClr val="000000"/>
                </a:solidFill>
                <a:latin typeface="Calibri" pitchFamily="34" charset="0"/>
              </a:rPr>
              <a:t>Conventies</a:t>
            </a:r>
            <a:r>
              <a:rPr lang="en-US" altLang="nl-NL" kern="0" dirty="0">
                <a:solidFill>
                  <a:srgbClr val="000000"/>
                </a:solidFill>
                <a:latin typeface="Calibri" pitchFamily="34" charset="0"/>
              </a:rPr>
              <a:t>, regels </a:t>
            </a:r>
            <a:r>
              <a:rPr lang="en-US" altLang="nl-NL" kern="0" dirty="0" err="1">
                <a:solidFill>
                  <a:srgbClr val="000000"/>
                </a:solidFill>
                <a:latin typeface="Calibri" pitchFamily="34" charset="0"/>
              </a:rPr>
              <a:t>en</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rollen</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beïnvloeden</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communicatie</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en</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bepalen</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welke</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strategische</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manoeuvres</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wel</a:t>
            </a:r>
            <a:r>
              <a:rPr lang="en-US" altLang="nl-NL" kern="0" dirty="0">
                <a:solidFill>
                  <a:srgbClr val="000000"/>
                </a:solidFill>
                <a:latin typeface="Calibri" pitchFamily="34" charset="0"/>
              </a:rPr>
              <a:t> of </a:t>
            </a:r>
            <a:r>
              <a:rPr lang="en-US" altLang="nl-NL" kern="0" dirty="0" err="1">
                <a:solidFill>
                  <a:srgbClr val="000000"/>
                </a:solidFill>
                <a:latin typeface="Calibri" pitchFamily="34" charset="0"/>
              </a:rPr>
              <a:t>niet</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mogelijk</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zijn</a:t>
            </a:r>
            <a:r>
              <a:rPr lang="en-US" altLang="nl-NL" kern="0" dirty="0">
                <a:solidFill>
                  <a:srgbClr val="000000"/>
                </a:solidFill>
                <a:latin typeface="Calibri" pitchFamily="34" charset="0"/>
              </a:rPr>
              <a:t>.</a:t>
            </a: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spTree>
    <p:extLst>
      <p:ext uri="{BB962C8B-B14F-4D97-AF65-F5344CB8AC3E}">
        <p14:creationId xmlns:p14="http://schemas.microsoft.com/office/powerpoint/2010/main" val="28342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Conventionele </a:t>
            </a:r>
            <a:r>
              <a:rPr lang="nl-NL" dirty="0" err="1">
                <a:solidFill>
                  <a:schemeClr val="tx1"/>
                </a:solidFill>
                <a:latin typeface="Calibri" panose="020F0502020204030204" pitchFamily="34" charset="0"/>
              </a:rPr>
              <a:t>activiteitstypen</a:t>
            </a:r>
            <a:endParaRPr lang="nl-NL" dirty="0">
              <a:solidFill>
                <a:schemeClr val="tx1"/>
              </a:solidFill>
              <a:latin typeface="Calibri" panose="020F0502020204030204" pitchFamily="34" charset="0"/>
            </a:endParaRP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052736"/>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b="1" i="1" kern="0" dirty="0">
                <a:solidFill>
                  <a:srgbClr val="000000"/>
                </a:solidFill>
                <a:latin typeface="Calibri" pitchFamily="34" charset="0"/>
              </a:rPr>
              <a:t>Case study</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medisch</a:t>
            </a:r>
            <a:r>
              <a:rPr lang="en-US" altLang="nl-NL" kern="0" dirty="0">
                <a:solidFill>
                  <a:srgbClr val="000000"/>
                </a:solidFill>
                <a:latin typeface="Calibri" pitchFamily="34" charset="0"/>
              </a:rPr>
              <a:t> consult</a:t>
            </a: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sz="1400" kern="0" dirty="0">
              <a:solidFill>
                <a:srgbClr val="000000"/>
              </a:solidFill>
              <a:latin typeface="Calibri" pitchFamily="34" charset="0"/>
            </a:endParaRP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kern="0" dirty="0">
              <a:solidFill>
                <a:srgbClr val="000000"/>
              </a:solidFill>
              <a:latin typeface="Calibri" pitchFamily="34" charset="0"/>
            </a:endParaRP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4" name="Picture 3">
            <a:extLst>
              <a:ext uri="{FF2B5EF4-FFF2-40B4-BE49-F238E27FC236}">
                <a16:creationId xmlns:a16="http://schemas.microsoft.com/office/drawing/2014/main" id="{B396CB2D-A1B6-482C-8B03-1FC3EFA5AC77}"/>
              </a:ext>
            </a:extLst>
          </p:cNvPr>
          <p:cNvPicPr>
            <a:picLocks noChangeAspect="1"/>
          </p:cNvPicPr>
          <p:nvPr/>
        </p:nvPicPr>
        <p:blipFill rotWithShape="1">
          <a:blip r:embed="rId2"/>
          <a:srcRect l="3538" t="34600" r="35825" b="24800"/>
          <a:stretch/>
        </p:blipFill>
        <p:spPr>
          <a:xfrm>
            <a:off x="161764" y="2194790"/>
            <a:ext cx="8820472" cy="3321996"/>
          </a:xfrm>
          <a:prstGeom prst="rect">
            <a:avLst/>
          </a:prstGeom>
        </p:spPr>
      </p:pic>
    </p:spTree>
    <p:extLst>
      <p:ext uri="{BB962C8B-B14F-4D97-AF65-F5344CB8AC3E}">
        <p14:creationId xmlns:p14="http://schemas.microsoft.com/office/powerpoint/2010/main" val="34077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Conventionele </a:t>
            </a:r>
            <a:r>
              <a:rPr lang="nl-NL" dirty="0" err="1">
                <a:solidFill>
                  <a:schemeClr val="tx1"/>
                </a:solidFill>
                <a:latin typeface="Calibri" panose="020F0502020204030204" pitchFamily="34" charset="0"/>
              </a:rPr>
              <a:t>activiteitstypen</a:t>
            </a:r>
            <a:endParaRPr lang="nl-NL" dirty="0">
              <a:solidFill>
                <a:schemeClr val="tx1"/>
              </a:solidFill>
              <a:latin typeface="Calibri" panose="020F0502020204030204" pitchFamily="34" charset="0"/>
            </a:endParaRP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052736"/>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b="1" i="1" kern="0" dirty="0">
                <a:solidFill>
                  <a:srgbClr val="000000"/>
                </a:solidFill>
                <a:latin typeface="Calibri" pitchFamily="34" charset="0"/>
              </a:rPr>
              <a:t>Case study</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medisch</a:t>
            </a:r>
            <a:r>
              <a:rPr lang="en-US" altLang="nl-NL" kern="0" dirty="0">
                <a:solidFill>
                  <a:srgbClr val="000000"/>
                </a:solidFill>
                <a:latin typeface="Calibri" pitchFamily="34" charset="0"/>
              </a:rPr>
              <a:t> consult</a:t>
            </a: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sz="1400" kern="0" dirty="0">
              <a:solidFill>
                <a:srgbClr val="000000"/>
              </a:solidFill>
              <a:latin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6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kern="0" dirty="0">
              <a:solidFill>
                <a:srgbClr val="000000"/>
              </a:solidFill>
              <a:latin typeface="Calibri" pitchFamily="34" charset="0"/>
            </a:endParaRPr>
          </a:p>
          <a:p>
            <a:pPr marL="0" marR="0" lvl="0" indent="0" algn="l" defTabSz="914400" rtl="0" eaLnBrk="1" fontAlgn="base" latinLnBrk="0" hangingPunct="1">
              <a:lnSpc>
                <a:spcPct val="100000"/>
              </a:lnSpc>
              <a:spcBef>
                <a:spcPct val="40000"/>
              </a:spcBef>
              <a:spcAft>
                <a:spcPct val="0"/>
              </a:spcAft>
              <a:buClrTx/>
              <a:buSzTx/>
              <a:buNone/>
              <a:tabLst/>
              <a:defRPr/>
            </a:pPr>
            <a:r>
              <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rPr>
              <a:t>///</a:t>
            </a:r>
          </a:p>
        </p:txBody>
      </p:sp>
      <p:pic>
        <p:nvPicPr>
          <p:cNvPr id="4" name="Content Placeholder 3">
            <a:extLst>
              <a:ext uri="{FF2B5EF4-FFF2-40B4-BE49-F238E27FC236}">
                <a16:creationId xmlns:a16="http://schemas.microsoft.com/office/drawing/2014/main" id="{5D78BA48-08BD-4C3F-BA37-AC5C2859DC9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640036"/>
            <a:ext cx="8801100" cy="48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668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Conventionele </a:t>
            </a:r>
            <a:r>
              <a:rPr lang="nl-NL" dirty="0" err="1">
                <a:solidFill>
                  <a:schemeClr val="tx1"/>
                </a:solidFill>
                <a:latin typeface="Calibri" panose="020F0502020204030204" pitchFamily="34" charset="0"/>
              </a:rPr>
              <a:t>activiteitstypen</a:t>
            </a:r>
            <a:endParaRPr lang="nl-NL" dirty="0">
              <a:solidFill>
                <a:schemeClr val="tx1"/>
              </a:solidFill>
              <a:latin typeface="Calibri" panose="020F0502020204030204" pitchFamily="34" charset="0"/>
            </a:endParaRP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052736"/>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b="1" i="1" kern="0" dirty="0">
                <a:solidFill>
                  <a:srgbClr val="000000"/>
                </a:solidFill>
                <a:latin typeface="Calibri" pitchFamily="34" charset="0"/>
              </a:rPr>
              <a:t>Case study</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medisch</a:t>
            </a:r>
            <a:r>
              <a:rPr lang="en-US" altLang="nl-NL" kern="0" dirty="0">
                <a:solidFill>
                  <a:srgbClr val="000000"/>
                </a:solidFill>
                <a:latin typeface="Calibri" pitchFamily="34" charset="0"/>
              </a:rPr>
              <a:t> consult</a:t>
            </a: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sz="1400" kern="0" dirty="0">
              <a:solidFill>
                <a:srgbClr val="000000"/>
              </a:solidFill>
              <a:latin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6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kern="0" dirty="0">
              <a:solidFill>
                <a:srgbClr val="000000"/>
              </a:solidFill>
              <a:latin typeface="Calibri" pitchFamily="34" charset="0"/>
            </a:endParaRPr>
          </a:p>
        </p:txBody>
      </p:sp>
      <p:pic>
        <p:nvPicPr>
          <p:cNvPr id="4" name="Picture 3">
            <a:extLst>
              <a:ext uri="{FF2B5EF4-FFF2-40B4-BE49-F238E27FC236}">
                <a16:creationId xmlns:a16="http://schemas.microsoft.com/office/drawing/2014/main" id="{4BDA1829-2070-5DDF-AF7F-38F505279867}"/>
              </a:ext>
            </a:extLst>
          </p:cNvPr>
          <p:cNvPicPr>
            <a:picLocks noChangeAspect="1"/>
          </p:cNvPicPr>
          <p:nvPr/>
        </p:nvPicPr>
        <p:blipFill rotWithShape="1">
          <a:blip r:embed="rId2"/>
          <a:srcRect l="10626" t="29001" r="16637" b="16400"/>
          <a:stretch/>
        </p:blipFill>
        <p:spPr>
          <a:xfrm>
            <a:off x="-1" y="2132856"/>
            <a:ext cx="8894529" cy="3755593"/>
          </a:xfrm>
          <a:prstGeom prst="rect">
            <a:avLst/>
          </a:prstGeom>
        </p:spPr>
      </p:pic>
    </p:spTree>
    <p:extLst>
      <p:ext uri="{BB962C8B-B14F-4D97-AF65-F5344CB8AC3E}">
        <p14:creationId xmlns:p14="http://schemas.microsoft.com/office/powerpoint/2010/main" val="435819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rgumentatie, F.H. van Eemeren | 9789001751340 | Boek - bruna.nl">
            <a:extLst>
              <a:ext uri="{FF2B5EF4-FFF2-40B4-BE49-F238E27FC236}">
                <a16:creationId xmlns:a16="http://schemas.microsoft.com/office/drawing/2014/main" id="{FFF6B303-53A0-45D9-9DFC-B83350E0A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563887" cy="64533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torische kritiek">
            <a:extLst>
              <a:ext uri="{FF2B5EF4-FFF2-40B4-BE49-F238E27FC236}">
                <a16:creationId xmlns:a16="http://schemas.microsoft.com/office/drawing/2014/main" id="{D6F3238C-48B8-48DD-B5EF-65E7073543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0116" y="-25546"/>
            <a:ext cx="4563887" cy="651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507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53A09F-2EEE-4CE8-0E7B-32B3C7B1F250}"/>
              </a:ext>
            </a:extLst>
          </p:cNvPr>
          <p:cNvPicPr>
            <a:picLocks noChangeAspect="1"/>
          </p:cNvPicPr>
          <p:nvPr/>
        </p:nvPicPr>
        <p:blipFill rotWithShape="1">
          <a:blip r:embed="rId2"/>
          <a:srcRect l="10626" t="29001" r="16637" b="16400"/>
          <a:stretch/>
        </p:blipFill>
        <p:spPr>
          <a:xfrm>
            <a:off x="-1" y="2132856"/>
            <a:ext cx="8894529" cy="3755593"/>
          </a:xfrm>
          <a:prstGeom prst="rect">
            <a:avLst/>
          </a:prstGeom>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Conventionele </a:t>
            </a:r>
            <a:r>
              <a:rPr lang="nl-NL" dirty="0" err="1">
                <a:solidFill>
                  <a:schemeClr val="tx1"/>
                </a:solidFill>
                <a:latin typeface="Calibri" panose="020F0502020204030204" pitchFamily="34" charset="0"/>
              </a:rPr>
              <a:t>activiteitstypen</a:t>
            </a:r>
            <a:endParaRPr lang="nl-NL" dirty="0">
              <a:solidFill>
                <a:schemeClr val="tx1"/>
              </a:solidFill>
              <a:latin typeface="Calibri" panose="020F0502020204030204" pitchFamily="34" charset="0"/>
            </a:endParaRP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052736"/>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b="1" i="1" kern="0" dirty="0">
                <a:solidFill>
                  <a:srgbClr val="000000"/>
                </a:solidFill>
                <a:latin typeface="Calibri" pitchFamily="34" charset="0"/>
              </a:rPr>
              <a:t>Case study</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medisch</a:t>
            </a:r>
            <a:r>
              <a:rPr lang="en-US" altLang="nl-NL" kern="0" dirty="0">
                <a:solidFill>
                  <a:srgbClr val="000000"/>
                </a:solidFill>
                <a:latin typeface="Calibri" pitchFamily="34" charset="0"/>
              </a:rPr>
              <a:t> consult</a:t>
            </a: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sz="1400" kern="0" dirty="0">
              <a:solidFill>
                <a:srgbClr val="000000"/>
              </a:solidFill>
              <a:latin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6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kern="0" dirty="0">
              <a:solidFill>
                <a:srgbClr val="000000"/>
              </a:solidFill>
              <a:latin typeface="Calibri" pitchFamily="34" charset="0"/>
            </a:endParaRPr>
          </a:p>
        </p:txBody>
      </p:sp>
      <p:sp>
        <p:nvSpPr>
          <p:cNvPr id="3" name="Rectangle 2">
            <a:extLst>
              <a:ext uri="{FF2B5EF4-FFF2-40B4-BE49-F238E27FC236}">
                <a16:creationId xmlns:a16="http://schemas.microsoft.com/office/drawing/2014/main" id="{EB548CAC-07BF-4471-8C69-22E8470824FF}"/>
              </a:ext>
            </a:extLst>
          </p:cNvPr>
          <p:cNvSpPr/>
          <p:nvPr/>
        </p:nvSpPr>
        <p:spPr>
          <a:xfrm>
            <a:off x="956792" y="3437273"/>
            <a:ext cx="1959024" cy="216024"/>
          </a:xfrm>
          <a:prstGeom prst="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a:extLst>
              <a:ext uri="{FF2B5EF4-FFF2-40B4-BE49-F238E27FC236}">
                <a16:creationId xmlns:a16="http://schemas.microsoft.com/office/drawing/2014/main" id="{FEA347ED-6608-46B9-B13E-3F17DF55E892}"/>
              </a:ext>
            </a:extLst>
          </p:cNvPr>
          <p:cNvSpPr/>
          <p:nvPr/>
        </p:nvSpPr>
        <p:spPr>
          <a:xfrm>
            <a:off x="1051352" y="4029186"/>
            <a:ext cx="6833016" cy="216024"/>
          </a:xfrm>
          <a:prstGeom prst="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2A00AE42-956A-48F6-8636-0DEBBB536E07}"/>
              </a:ext>
            </a:extLst>
          </p:cNvPr>
          <p:cNvSpPr/>
          <p:nvPr/>
        </p:nvSpPr>
        <p:spPr>
          <a:xfrm>
            <a:off x="1051352" y="5100540"/>
            <a:ext cx="3890074" cy="216024"/>
          </a:xfrm>
          <a:prstGeom prst="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A2F46252-8EF1-49DF-B692-03CA98149D74}"/>
              </a:ext>
            </a:extLst>
          </p:cNvPr>
          <p:cNvSpPr/>
          <p:nvPr/>
        </p:nvSpPr>
        <p:spPr>
          <a:xfrm>
            <a:off x="1051352" y="5351042"/>
            <a:ext cx="5968920" cy="165744"/>
          </a:xfrm>
          <a:prstGeom prst="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9">
            <a:extLst>
              <a:ext uri="{FF2B5EF4-FFF2-40B4-BE49-F238E27FC236}">
                <a16:creationId xmlns:a16="http://schemas.microsoft.com/office/drawing/2014/main" id="{BB38EB80-5C5D-4200-BD83-5E6A42878CA9}"/>
              </a:ext>
            </a:extLst>
          </p:cNvPr>
          <p:cNvSpPr/>
          <p:nvPr/>
        </p:nvSpPr>
        <p:spPr>
          <a:xfrm>
            <a:off x="8720655" y="5088280"/>
            <a:ext cx="173873" cy="228284"/>
          </a:xfrm>
          <a:prstGeom prst="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971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Conventionele </a:t>
            </a:r>
            <a:r>
              <a:rPr lang="nl-NL" dirty="0" err="1">
                <a:solidFill>
                  <a:schemeClr val="tx1"/>
                </a:solidFill>
                <a:latin typeface="Calibri" panose="020F0502020204030204" pitchFamily="34" charset="0"/>
              </a:rPr>
              <a:t>activiteitstypen</a:t>
            </a:r>
            <a:endParaRPr lang="nl-NL" dirty="0">
              <a:solidFill>
                <a:schemeClr val="tx1"/>
              </a:solidFill>
              <a:latin typeface="Calibri" panose="020F0502020204030204" pitchFamily="34" charset="0"/>
            </a:endParaRP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052736"/>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b="1" i="1" kern="0" dirty="0">
                <a:solidFill>
                  <a:srgbClr val="000000"/>
                </a:solidFill>
                <a:latin typeface="Calibri" pitchFamily="34" charset="0"/>
              </a:rPr>
              <a:t>Case study</a:t>
            </a:r>
            <a:r>
              <a:rPr lang="en-US" altLang="nl-NL" kern="0" dirty="0">
                <a:solidFill>
                  <a:srgbClr val="000000"/>
                </a:solidFill>
                <a:latin typeface="Calibri" pitchFamily="34" charset="0"/>
              </a:rPr>
              <a:t>: </a:t>
            </a:r>
            <a:r>
              <a:rPr lang="en-US" altLang="nl-NL" kern="0" dirty="0" err="1">
                <a:solidFill>
                  <a:srgbClr val="000000"/>
                </a:solidFill>
                <a:latin typeface="Calibri" pitchFamily="34" charset="0"/>
              </a:rPr>
              <a:t>medisch</a:t>
            </a:r>
            <a:r>
              <a:rPr lang="en-US" altLang="nl-NL" kern="0" dirty="0">
                <a:solidFill>
                  <a:srgbClr val="000000"/>
                </a:solidFill>
                <a:latin typeface="Calibri" pitchFamily="34" charset="0"/>
              </a:rPr>
              <a:t> consult</a:t>
            </a: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sz="1400" kern="0" dirty="0">
              <a:solidFill>
                <a:srgbClr val="000000"/>
              </a:solidFill>
              <a:latin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NL" altLang="nl-NL" sz="26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kern="0" dirty="0">
              <a:solidFill>
                <a:srgbClr val="000000"/>
              </a:solidFill>
              <a:latin typeface="Calibri" pitchFamily="34" charset="0"/>
            </a:endParaRPr>
          </a:p>
        </p:txBody>
      </p:sp>
      <p:sp>
        <p:nvSpPr>
          <p:cNvPr id="9" name="Rectangle 7">
            <a:extLst>
              <a:ext uri="{FF2B5EF4-FFF2-40B4-BE49-F238E27FC236}">
                <a16:creationId xmlns:a16="http://schemas.microsoft.com/office/drawing/2014/main" id="{4DDF201A-2EA6-44C4-B2B5-B66B27DB6D8D}"/>
              </a:ext>
            </a:extLst>
          </p:cNvPr>
          <p:cNvSpPr txBox="1">
            <a:spLocks noChangeArrowheads="1"/>
          </p:cNvSpPr>
          <p:nvPr/>
        </p:nvSpPr>
        <p:spPr bwMode="auto">
          <a:xfrm>
            <a:off x="611188" y="1628775"/>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defRPr/>
            </a:pPr>
            <a:r>
              <a:rPr lang="nl-NL" altLang="en-NL" sz="2400" b="1" kern="0" dirty="0" err="1">
                <a:latin typeface="Calibri" panose="020F0502020204030204" pitchFamily="34" charset="0"/>
              </a:rPr>
              <a:t>Informed</a:t>
            </a:r>
            <a:r>
              <a:rPr lang="nl-NL" altLang="en-NL" sz="2400" b="1" kern="0" dirty="0">
                <a:latin typeface="Calibri" panose="020F0502020204030204" pitchFamily="34" charset="0"/>
              </a:rPr>
              <a:t> consent leidt tot strategisch manoeuvreren door de arts: </a:t>
            </a:r>
          </a:p>
          <a:p>
            <a:pPr marL="180975" indent="-180975">
              <a:buFontTx/>
              <a:buChar char="-"/>
              <a:defRPr/>
            </a:pPr>
            <a:r>
              <a:rPr lang="nl-NL" altLang="en-NL" sz="2400" kern="0" dirty="0">
                <a:latin typeface="Calibri" panose="020F0502020204030204" pitchFamily="34" charset="0"/>
              </a:rPr>
              <a:t>De arts heeft als standpunt </a:t>
            </a:r>
            <a:r>
              <a:rPr lang="nl-NL" altLang="en-GB" sz="2400" kern="0" dirty="0">
                <a:latin typeface="Calibri" panose="020F0502020204030204" pitchFamily="34" charset="0"/>
              </a:rPr>
              <a:t>‘</a:t>
            </a:r>
            <a:r>
              <a:rPr lang="nl-NL" altLang="en-NL" sz="2400" kern="0" dirty="0">
                <a:latin typeface="Calibri" panose="020F0502020204030204" pitchFamily="34" charset="0"/>
              </a:rPr>
              <a:t>Je kunt het beste je </a:t>
            </a:r>
            <a:r>
              <a:rPr lang="nl-NL" altLang="en-NL" sz="2400" kern="0" dirty="0" err="1">
                <a:latin typeface="Calibri" panose="020F0502020204030204" pitchFamily="34" charset="0"/>
              </a:rPr>
              <a:t>atheroomcyste</a:t>
            </a:r>
            <a:r>
              <a:rPr lang="nl-NL" altLang="en-NL" sz="2400" kern="0" dirty="0">
                <a:latin typeface="Calibri" panose="020F0502020204030204" pitchFamily="34" charset="0"/>
              </a:rPr>
              <a:t> bij mij weg laten halen</a:t>
            </a:r>
            <a:r>
              <a:rPr lang="nl-NL" altLang="en-GB" sz="2400" kern="0" dirty="0">
                <a:latin typeface="Calibri" panose="020F0502020204030204" pitchFamily="34" charset="0"/>
              </a:rPr>
              <a:t>’</a:t>
            </a:r>
            <a:r>
              <a:rPr lang="nl-NL" altLang="en-NL" sz="2400" kern="0" dirty="0">
                <a:latin typeface="Calibri" panose="020F0502020204030204" pitchFamily="34" charset="0"/>
              </a:rPr>
              <a:t>. </a:t>
            </a:r>
          </a:p>
          <a:p>
            <a:pPr marL="180975" indent="-180975">
              <a:buFontTx/>
              <a:buChar char="-"/>
              <a:defRPr/>
            </a:pPr>
            <a:r>
              <a:rPr lang="nl-NL" altLang="en-NL" sz="2400" kern="0" dirty="0">
                <a:latin typeface="Calibri" panose="020F0502020204030204" pitchFamily="34" charset="0"/>
              </a:rPr>
              <a:t>De arts manoeuvreert strategisch door dit standpunt </a:t>
            </a:r>
            <a:r>
              <a:rPr lang="nl-NL" altLang="en-NL" sz="2400" b="1" u="sng" kern="0" dirty="0">
                <a:latin typeface="Calibri" panose="020F0502020204030204" pitchFamily="34" charset="0"/>
              </a:rPr>
              <a:t>impliciet</a:t>
            </a:r>
            <a:r>
              <a:rPr lang="nl-NL" altLang="en-NL" sz="2400" kern="0" dirty="0">
                <a:latin typeface="Calibri" panose="020F0502020204030204" pitchFamily="34" charset="0"/>
              </a:rPr>
              <a:t> te laten en te benadrukken dat de patiënt nergens toe verplicht is. </a:t>
            </a:r>
          </a:p>
          <a:p>
            <a:pPr marL="180975" indent="-180975">
              <a:buFontTx/>
              <a:buChar char="-"/>
              <a:defRPr/>
            </a:pPr>
            <a:r>
              <a:rPr lang="nl-NL" altLang="en-NL" sz="2400" kern="0" dirty="0">
                <a:latin typeface="Calibri" panose="020F0502020204030204" pitchFamily="34" charset="0"/>
              </a:rPr>
              <a:t>Met zijn argumenten voert de arts echter strategisch de druk bij de patiënt op om toch de cyste bij hem weg te laten halen (en niet in het ziekenhuis). </a:t>
            </a:r>
          </a:p>
        </p:txBody>
      </p:sp>
    </p:spTree>
    <p:extLst>
      <p:ext uri="{BB962C8B-B14F-4D97-AF65-F5344CB8AC3E}">
        <p14:creationId xmlns:p14="http://schemas.microsoft.com/office/powerpoint/2010/main" val="3582987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A4823-3870-48B4-92E2-17BF5F902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41" t="3532" r="3888" b="3133"/>
          <a:stretch>
            <a:fillRect/>
          </a:stretch>
        </p:blipFill>
        <p:spPr bwMode="auto">
          <a:xfrm>
            <a:off x="4491727" y="0"/>
            <a:ext cx="4681538"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Opdracht brief Rutte</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a:solidFill>
                  <a:srgbClr val="000000"/>
                </a:solidFill>
                <a:latin typeface="Calibri" pitchFamily="34" charset="0"/>
              </a:rPr>
              <a:t>0. </a:t>
            </a:r>
            <a:r>
              <a:rPr lang="en-US" altLang="nl-NL" kern="0" dirty="0" err="1">
                <a:solidFill>
                  <a:srgbClr val="000000"/>
                </a:solidFill>
                <a:latin typeface="Calibri" pitchFamily="34" charset="0"/>
              </a:rPr>
              <a:t>Actietype</a:t>
            </a:r>
            <a:r>
              <a:rPr lang="en-US" altLang="nl-NL" kern="0" dirty="0">
                <a:solidFill>
                  <a:srgbClr val="000000"/>
                </a:solidFill>
                <a:latin typeface="Calibri" pitchFamily="34" charset="0"/>
              </a:rPr>
              <a:t>?</a:t>
            </a:r>
          </a:p>
          <a:p>
            <a:pPr marL="514350" marR="0" lvl="0" indent="-514350" algn="l" defTabSz="914400" rtl="0" eaLnBrk="1" fontAlgn="base" latinLnBrk="0" hangingPunct="1">
              <a:lnSpc>
                <a:spcPct val="100000"/>
              </a:lnSpc>
              <a:spcBef>
                <a:spcPct val="40000"/>
              </a:spcBef>
              <a:spcAft>
                <a:spcPct val="0"/>
              </a:spcAft>
              <a:buClrTx/>
              <a:buSzTx/>
              <a:buAutoNum type="arabicPeriod"/>
              <a:tabLst/>
              <a:defRPr/>
            </a:pPr>
            <a:r>
              <a:rPr lang="en-US" altLang="nl-NL" kern="0" dirty="0" err="1">
                <a:solidFill>
                  <a:srgbClr val="000000"/>
                </a:solidFill>
                <a:latin typeface="Calibri" pitchFamily="34" charset="0"/>
              </a:rPr>
              <a:t>Standpunt</a:t>
            </a:r>
            <a:r>
              <a:rPr lang="en-US" altLang="nl-NL" kern="0" dirty="0">
                <a:solidFill>
                  <a:srgbClr val="000000"/>
                </a:solidFill>
                <a:latin typeface="Calibri" pitchFamily="34" charset="0"/>
              </a:rPr>
              <a:t>?</a:t>
            </a: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kern="0" dirty="0">
              <a:solidFill>
                <a:srgbClr val="000000"/>
              </a:solidFill>
              <a:latin typeface="Calibri" pitchFamily="34" charset="0"/>
            </a:endParaRP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5" name="Picture 4" descr="Brief van Mark Rutte aan alle Nederlanders">
            <a:extLst>
              <a:ext uri="{FF2B5EF4-FFF2-40B4-BE49-F238E27FC236}">
                <a16:creationId xmlns:a16="http://schemas.microsoft.com/office/drawing/2014/main" id="{7068733C-BD60-4FDA-BF49-B613C96100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3909" y="0"/>
            <a:ext cx="4650091" cy="6867525"/>
          </a:xfrm>
          <a:prstGeom prst="rect">
            <a:avLst/>
          </a:prstGeom>
          <a:noFill/>
          <a:ln>
            <a:noFill/>
          </a:ln>
        </p:spPr>
      </p:pic>
    </p:spTree>
    <p:extLst>
      <p:ext uri="{BB962C8B-B14F-4D97-AF65-F5344CB8AC3E}">
        <p14:creationId xmlns:p14="http://schemas.microsoft.com/office/powerpoint/2010/main" val="2132955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A4823-3870-48B4-92E2-17BF5F902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41" t="3532" r="3888" b="3133"/>
          <a:stretch>
            <a:fillRect/>
          </a:stretch>
        </p:blipFill>
        <p:spPr bwMode="auto">
          <a:xfrm>
            <a:off x="4491727" y="0"/>
            <a:ext cx="4681538"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Opdracht brief Rutte</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a:solidFill>
                  <a:srgbClr val="000000"/>
                </a:solidFill>
                <a:latin typeface="Calibri" pitchFamily="34" charset="0"/>
              </a:rPr>
              <a:t>0. </a:t>
            </a:r>
            <a:r>
              <a:rPr lang="en-US" altLang="nl-NL" kern="0" dirty="0" err="1">
                <a:solidFill>
                  <a:srgbClr val="000000"/>
                </a:solidFill>
                <a:latin typeface="Calibri" pitchFamily="34" charset="0"/>
              </a:rPr>
              <a:t>Actietype</a:t>
            </a:r>
            <a:r>
              <a:rPr lang="en-US" altLang="nl-NL" kern="0" dirty="0">
                <a:solidFill>
                  <a:srgbClr val="000000"/>
                </a:solidFill>
                <a:latin typeface="Calibri" pitchFamily="34" charset="0"/>
              </a:rPr>
              <a:t>?</a:t>
            </a:r>
          </a:p>
          <a:p>
            <a:pPr marL="514350" marR="0" lvl="0" indent="-514350" algn="l" defTabSz="914400" rtl="0" eaLnBrk="1" fontAlgn="base" latinLnBrk="0" hangingPunct="1">
              <a:lnSpc>
                <a:spcPct val="100000"/>
              </a:lnSpc>
              <a:spcBef>
                <a:spcPct val="40000"/>
              </a:spcBef>
              <a:spcAft>
                <a:spcPct val="0"/>
              </a:spcAft>
              <a:buClrTx/>
              <a:buSzTx/>
              <a:buAutoNum type="arabicPeriod"/>
              <a:tabLst/>
              <a:defRPr/>
            </a:pPr>
            <a:r>
              <a:rPr lang="en-US" altLang="nl-NL" kern="0" dirty="0" err="1">
                <a:solidFill>
                  <a:srgbClr val="000000"/>
                </a:solidFill>
                <a:latin typeface="Calibri" pitchFamily="34" charset="0"/>
              </a:rPr>
              <a:t>Standpunt</a:t>
            </a:r>
            <a:r>
              <a:rPr lang="en-US" altLang="nl-NL" kern="0" dirty="0">
                <a:solidFill>
                  <a:srgbClr val="000000"/>
                </a:solidFill>
                <a:latin typeface="Calibri" pitchFamily="34" charset="0"/>
              </a:rPr>
              <a:t>?</a:t>
            </a: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kern="0" dirty="0">
              <a:solidFill>
                <a:srgbClr val="000000"/>
              </a:solidFill>
              <a:latin typeface="Calibri" pitchFamily="34" charset="0"/>
            </a:endParaRP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5" name="Picture 4" descr="Brief van Mark Rutte aan alle Nederlanders">
            <a:extLst>
              <a:ext uri="{FF2B5EF4-FFF2-40B4-BE49-F238E27FC236}">
                <a16:creationId xmlns:a16="http://schemas.microsoft.com/office/drawing/2014/main" id="{7068733C-BD60-4FDA-BF49-B613C96100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3909" y="0"/>
            <a:ext cx="4650091" cy="6867525"/>
          </a:xfrm>
          <a:prstGeom prst="rect">
            <a:avLst/>
          </a:prstGeom>
          <a:noFill/>
          <a:ln>
            <a:noFill/>
          </a:ln>
        </p:spPr>
      </p:pic>
      <p:pic>
        <p:nvPicPr>
          <p:cNvPr id="6" name="Picture 5">
            <a:extLst>
              <a:ext uri="{FF2B5EF4-FFF2-40B4-BE49-F238E27FC236}">
                <a16:creationId xmlns:a16="http://schemas.microsoft.com/office/drawing/2014/main" id="{239C38A4-DB4C-4971-AAA0-9275BDD32DD0}"/>
              </a:ext>
            </a:extLst>
          </p:cNvPr>
          <p:cNvPicPr>
            <a:picLocks noChangeAspect="1"/>
          </p:cNvPicPr>
          <p:nvPr/>
        </p:nvPicPr>
        <p:blipFill rotWithShape="1">
          <a:blip r:embed="rId4"/>
          <a:srcRect l="47637" t="19201" r="24801" b="6601"/>
          <a:stretch/>
        </p:blipFill>
        <p:spPr>
          <a:xfrm>
            <a:off x="133" y="-2748"/>
            <a:ext cx="4530682" cy="6860747"/>
          </a:xfrm>
          <a:prstGeom prst="rect">
            <a:avLst/>
          </a:prstGeom>
        </p:spPr>
      </p:pic>
    </p:spTree>
    <p:extLst>
      <p:ext uri="{BB962C8B-B14F-4D97-AF65-F5344CB8AC3E}">
        <p14:creationId xmlns:p14="http://schemas.microsoft.com/office/powerpoint/2010/main" val="223958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A4823-3870-48B4-92E2-17BF5F902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41" t="3532" r="3888" b="3133"/>
          <a:stretch>
            <a:fillRect/>
          </a:stretch>
        </p:blipFill>
        <p:spPr bwMode="auto">
          <a:xfrm>
            <a:off x="4491727" y="0"/>
            <a:ext cx="4681538"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Opdracht brief Rutte</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3744788"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a:solidFill>
                  <a:srgbClr val="000000"/>
                </a:solidFill>
                <a:latin typeface="Calibri" pitchFamily="34" charset="0"/>
              </a:rPr>
              <a:t>0. </a:t>
            </a:r>
            <a:r>
              <a:rPr lang="en-US" altLang="nl-NL" kern="0" dirty="0" err="1">
                <a:solidFill>
                  <a:srgbClr val="000000"/>
                </a:solidFill>
                <a:latin typeface="Calibri" pitchFamily="34" charset="0"/>
              </a:rPr>
              <a:t>Actietype</a:t>
            </a:r>
            <a:r>
              <a:rPr lang="en-US" altLang="nl-NL" kern="0" dirty="0">
                <a:solidFill>
                  <a:srgbClr val="000000"/>
                </a:solidFill>
                <a:latin typeface="Calibri" pitchFamily="34" charset="0"/>
              </a:rPr>
              <a:t>?</a:t>
            </a:r>
          </a:p>
          <a:p>
            <a:pPr marL="514350" marR="0" lvl="0" indent="-514350" algn="l" defTabSz="914400" rtl="0" eaLnBrk="1" fontAlgn="base" latinLnBrk="0" hangingPunct="1">
              <a:lnSpc>
                <a:spcPct val="100000"/>
              </a:lnSpc>
              <a:spcBef>
                <a:spcPct val="40000"/>
              </a:spcBef>
              <a:spcAft>
                <a:spcPct val="0"/>
              </a:spcAft>
              <a:buClrTx/>
              <a:buSzTx/>
              <a:buAutoNum type="arabicPeriod"/>
              <a:tabLst/>
              <a:defRPr/>
            </a:pPr>
            <a:r>
              <a:rPr lang="en-US" altLang="nl-NL" kern="0" dirty="0" err="1">
                <a:solidFill>
                  <a:srgbClr val="000000"/>
                </a:solidFill>
                <a:latin typeface="Calibri" pitchFamily="34" charset="0"/>
              </a:rPr>
              <a:t>Standpunt</a:t>
            </a:r>
            <a:r>
              <a:rPr lang="en-US" altLang="nl-NL" kern="0" dirty="0">
                <a:solidFill>
                  <a:srgbClr val="000000"/>
                </a:solidFill>
                <a:latin typeface="Calibri" pitchFamily="34" charset="0"/>
              </a:rPr>
              <a:t>?</a:t>
            </a:r>
          </a:p>
          <a:p>
            <a:pPr marL="0" marR="0" lvl="0" indent="0" algn="l" defTabSz="914400" rtl="0" eaLnBrk="1" fontAlgn="base" latinLnBrk="0" hangingPunct="1">
              <a:lnSpc>
                <a:spcPct val="100000"/>
              </a:lnSpc>
              <a:spcBef>
                <a:spcPct val="40000"/>
              </a:spcBef>
              <a:spcAft>
                <a:spcPct val="0"/>
              </a:spcAft>
              <a:buClrTx/>
              <a:buSzTx/>
              <a:buNone/>
              <a:tabLst/>
              <a:defRPr/>
            </a:pPr>
            <a:r>
              <a:rPr lang="en-US" altLang="nl-NL" sz="2800" kern="0" dirty="0">
                <a:solidFill>
                  <a:schemeClr val="accent3"/>
                </a:solidFill>
                <a:latin typeface="Calibri" pitchFamily="34" charset="0"/>
              </a:rPr>
              <a:t>Stem op </a:t>
            </a:r>
            <a:r>
              <a:rPr lang="en-US" altLang="nl-NL" sz="2800" kern="0" dirty="0" err="1">
                <a:solidFill>
                  <a:schemeClr val="accent3"/>
                </a:solidFill>
                <a:latin typeface="Calibri" pitchFamily="34" charset="0"/>
              </a:rPr>
              <a:t>mij</a:t>
            </a:r>
            <a:r>
              <a:rPr lang="en-US" altLang="nl-NL" sz="2800" kern="0" dirty="0">
                <a:solidFill>
                  <a:schemeClr val="accent3"/>
                </a:solidFill>
                <a:latin typeface="Calibri" pitchFamily="34" charset="0"/>
              </a:rPr>
              <a:t>/ op de VVD</a:t>
            </a: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kern="0" dirty="0">
              <a:solidFill>
                <a:srgbClr val="000000"/>
              </a:solidFill>
              <a:latin typeface="Calibri" pitchFamily="34" charset="0"/>
            </a:endParaRP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5" name="Picture 4" descr="Brief van Mark Rutte aan alle Nederlanders">
            <a:extLst>
              <a:ext uri="{FF2B5EF4-FFF2-40B4-BE49-F238E27FC236}">
                <a16:creationId xmlns:a16="http://schemas.microsoft.com/office/drawing/2014/main" id="{7068733C-BD60-4FDA-BF49-B613C96100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3909" y="0"/>
            <a:ext cx="4650091" cy="6867525"/>
          </a:xfrm>
          <a:prstGeom prst="rect">
            <a:avLst/>
          </a:prstGeom>
          <a:noFill/>
          <a:ln>
            <a:noFill/>
          </a:ln>
        </p:spPr>
      </p:pic>
    </p:spTree>
    <p:extLst>
      <p:ext uri="{BB962C8B-B14F-4D97-AF65-F5344CB8AC3E}">
        <p14:creationId xmlns:p14="http://schemas.microsoft.com/office/powerpoint/2010/main" val="3699168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A4823-3870-48B4-92E2-17BF5F902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41" t="3532" r="3888" b="3133"/>
          <a:stretch>
            <a:fillRect/>
          </a:stretch>
        </p:blipFill>
        <p:spPr bwMode="auto">
          <a:xfrm>
            <a:off x="4491727" y="0"/>
            <a:ext cx="4681538"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Opdracht brief Rutte</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396081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a:solidFill>
                  <a:srgbClr val="000000"/>
                </a:solidFill>
                <a:latin typeface="Calibri" pitchFamily="34" charset="0"/>
              </a:rPr>
              <a:t>0. </a:t>
            </a:r>
            <a:r>
              <a:rPr lang="en-US" altLang="nl-NL" kern="0" dirty="0" err="1">
                <a:solidFill>
                  <a:srgbClr val="000000"/>
                </a:solidFill>
                <a:latin typeface="Calibri" pitchFamily="34" charset="0"/>
              </a:rPr>
              <a:t>Actietype</a:t>
            </a:r>
            <a:r>
              <a:rPr lang="en-US" altLang="nl-NL" kern="0" dirty="0">
                <a:solidFill>
                  <a:srgbClr val="000000"/>
                </a:solidFill>
                <a:latin typeface="Calibri" pitchFamily="34" charset="0"/>
              </a:rPr>
              <a:t>?</a:t>
            </a:r>
          </a:p>
          <a:p>
            <a:pPr marL="514350" marR="0" lvl="0" indent="-514350" algn="l" defTabSz="914400" rtl="0" eaLnBrk="1" fontAlgn="base" latinLnBrk="0" hangingPunct="1">
              <a:lnSpc>
                <a:spcPct val="100000"/>
              </a:lnSpc>
              <a:spcBef>
                <a:spcPct val="40000"/>
              </a:spcBef>
              <a:spcAft>
                <a:spcPct val="0"/>
              </a:spcAft>
              <a:buClrTx/>
              <a:buSzTx/>
              <a:buAutoNum type="arabicPeriod"/>
              <a:tabLst/>
              <a:defRPr/>
            </a:pPr>
            <a:r>
              <a:rPr lang="en-US" altLang="nl-NL" kern="0" dirty="0" err="1">
                <a:solidFill>
                  <a:srgbClr val="000000"/>
                </a:solidFill>
                <a:latin typeface="Calibri" pitchFamily="34" charset="0"/>
              </a:rPr>
              <a:t>Standpunt</a:t>
            </a:r>
            <a:r>
              <a:rPr lang="en-US" altLang="nl-NL" kern="0" dirty="0">
                <a:solidFill>
                  <a:srgbClr val="000000"/>
                </a:solidFill>
                <a:latin typeface="Calibri" pitchFamily="34" charset="0"/>
              </a:rPr>
              <a:t>?</a:t>
            </a:r>
          </a:p>
          <a:p>
            <a:pPr marL="514350" marR="0" lvl="0" indent="-514350" algn="l" defTabSz="914400" rtl="0" eaLnBrk="1" fontAlgn="base" latinLnBrk="0" hangingPunct="1">
              <a:lnSpc>
                <a:spcPct val="100000"/>
              </a:lnSpc>
              <a:spcBef>
                <a:spcPct val="40000"/>
              </a:spcBef>
              <a:spcAft>
                <a:spcPct val="0"/>
              </a:spcAft>
              <a:buClrTx/>
              <a:buSzTx/>
              <a:buAutoNum type="arabicPeriod"/>
              <a:tabLst/>
              <a:defRPr/>
            </a:pPr>
            <a:r>
              <a:rPr lang="en-US" altLang="nl-NL" kern="0" dirty="0" err="1">
                <a:solidFill>
                  <a:srgbClr val="000000"/>
                </a:solidFill>
                <a:latin typeface="Calibri" pitchFamily="34" charset="0"/>
              </a:rPr>
              <a:t>Verschil</a:t>
            </a:r>
            <a:r>
              <a:rPr lang="en-US" altLang="nl-NL" kern="0" dirty="0">
                <a:solidFill>
                  <a:srgbClr val="000000"/>
                </a:solidFill>
                <a:latin typeface="Calibri" pitchFamily="34" charset="0"/>
              </a:rPr>
              <a:t> van </a:t>
            </a:r>
            <a:r>
              <a:rPr lang="en-US" altLang="nl-NL" kern="0" dirty="0" err="1">
                <a:solidFill>
                  <a:srgbClr val="000000"/>
                </a:solidFill>
                <a:latin typeface="Calibri" pitchFamily="34" charset="0"/>
              </a:rPr>
              <a:t>mening</a:t>
            </a:r>
            <a:r>
              <a:rPr lang="en-US" altLang="nl-NL" kern="0" dirty="0">
                <a:solidFill>
                  <a:srgbClr val="000000"/>
                </a:solidFill>
                <a:latin typeface="Calibri" pitchFamily="34" charset="0"/>
              </a:rPr>
              <a:t>?</a:t>
            </a: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5" name="Picture 4" descr="Brief van Mark Rutte aan alle Nederlanders">
            <a:extLst>
              <a:ext uri="{FF2B5EF4-FFF2-40B4-BE49-F238E27FC236}">
                <a16:creationId xmlns:a16="http://schemas.microsoft.com/office/drawing/2014/main" id="{A3798684-E24E-42D9-93F8-A80A72B169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3909" y="0"/>
            <a:ext cx="4650091" cy="6867525"/>
          </a:xfrm>
          <a:prstGeom prst="rect">
            <a:avLst/>
          </a:prstGeom>
          <a:noFill/>
          <a:ln>
            <a:noFill/>
          </a:ln>
        </p:spPr>
      </p:pic>
    </p:spTree>
    <p:extLst>
      <p:ext uri="{BB962C8B-B14F-4D97-AF65-F5344CB8AC3E}">
        <p14:creationId xmlns:p14="http://schemas.microsoft.com/office/powerpoint/2010/main" val="3250177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A4823-3870-48B4-92E2-17BF5F902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41" t="3532" r="3888" b="3133"/>
          <a:stretch>
            <a:fillRect/>
          </a:stretch>
        </p:blipFill>
        <p:spPr bwMode="auto">
          <a:xfrm>
            <a:off x="4491727" y="0"/>
            <a:ext cx="4681538"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Opdracht brief Rutte</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396081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kern="0" dirty="0">
                <a:solidFill>
                  <a:srgbClr val="000000"/>
                </a:solidFill>
                <a:latin typeface="Calibri" pitchFamily="34" charset="0"/>
              </a:rPr>
              <a:t>0. </a:t>
            </a:r>
            <a:r>
              <a:rPr lang="en-US" altLang="nl-NL" kern="0" dirty="0" err="1">
                <a:solidFill>
                  <a:srgbClr val="000000"/>
                </a:solidFill>
                <a:latin typeface="Calibri" pitchFamily="34" charset="0"/>
              </a:rPr>
              <a:t>Actietype</a:t>
            </a:r>
            <a:r>
              <a:rPr lang="en-US" altLang="nl-NL" kern="0" dirty="0">
                <a:solidFill>
                  <a:srgbClr val="000000"/>
                </a:solidFill>
                <a:latin typeface="Calibri" pitchFamily="34" charset="0"/>
              </a:rPr>
              <a:t>?</a:t>
            </a:r>
          </a:p>
          <a:p>
            <a:pPr marL="514350" marR="0" lvl="0" indent="-514350" algn="l" defTabSz="914400" rtl="0" eaLnBrk="1" fontAlgn="base" latinLnBrk="0" hangingPunct="1">
              <a:lnSpc>
                <a:spcPct val="100000"/>
              </a:lnSpc>
              <a:spcBef>
                <a:spcPct val="40000"/>
              </a:spcBef>
              <a:spcAft>
                <a:spcPct val="0"/>
              </a:spcAft>
              <a:buClrTx/>
              <a:buSzTx/>
              <a:buAutoNum type="arabicPeriod"/>
              <a:tabLst/>
              <a:defRPr/>
            </a:pPr>
            <a:r>
              <a:rPr lang="en-US" altLang="nl-NL" kern="0" dirty="0" err="1">
                <a:solidFill>
                  <a:srgbClr val="000000"/>
                </a:solidFill>
                <a:latin typeface="Calibri" pitchFamily="34" charset="0"/>
              </a:rPr>
              <a:t>Standpunt</a:t>
            </a:r>
            <a:r>
              <a:rPr lang="en-US" altLang="nl-NL" kern="0" dirty="0">
                <a:solidFill>
                  <a:srgbClr val="000000"/>
                </a:solidFill>
                <a:latin typeface="Calibri" pitchFamily="34" charset="0"/>
              </a:rPr>
              <a:t>?</a:t>
            </a:r>
          </a:p>
          <a:p>
            <a:pPr marL="514350" marR="0" lvl="0" indent="-514350" algn="l" defTabSz="914400" rtl="0" eaLnBrk="1" fontAlgn="base" latinLnBrk="0" hangingPunct="1">
              <a:lnSpc>
                <a:spcPct val="100000"/>
              </a:lnSpc>
              <a:spcBef>
                <a:spcPct val="40000"/>
              </a:spcBef>
              <a:spcAft>
                <a:spcPct val="0"/>
              </a:spcAft>
              <a:buClrTx/>
              <a:buSzTx/>
              <a:buAutoNum type="arabicPeriod"/>
              <a:tabLst/>
              <a:defRPr/>
            </a:pPr>
            <a:r>
              <a:rPr lang="en-US" altLang="nl-NL" kern="0" dirty="0" err="1">
                <a:solidFill>
                  <a:srgbClr val="000000"/>
                </a:solidFill>
                <a:latin typeface="Calibri" pitchFamily="34" charset="0"/>
              </a:rPr>
              <a:t>Verschil</a:t>
            </a:r>
            <a:r>
              <a:rPr lang="en-US" altLang="nl-NL" kern="0" dirty="0">
                <a:solidFill>
                  <a:srgbClr val="000000"/>
                </a:solidFill>
                <a:latin typeface="Calibri" pitchFamily="34" charset="0"/>
              </a:rPr>
              <a:t> van </a:t>
            </a:r>
            <a:r>
              <a:rPr lang="en-US" altLang="nl-NL" kern="0" dirty="0" err="1">
                <a:solidFill>
                  <a:srgbClr val="000000"/>
                </a:solidFill>
                <a:latin typeface="Calibri" pitchFamily="34" charset="0"/>
              </a:rPr>
              <a:t>mening</a:t>
            </a:r>
            <a:r>
              <a:rPr lang="en-US" altLang="nl-NL" kern="0" dirty="0">
                <a:solidFill>
                  <a:srgbClr val="000000"/>
                </a:solidFill>
                <a:latin typeface="Calibri" pitchFamily="34" charset="0"/>
              </a:rPr>
              <a:t>?</a:t>
            </a:r>
          </a:p>
          <a:p>
            <a:pPr marL="0" marR="0" lvl="0" indent="0" algn="l" defTabSz="914400" rtl="0" eaLnBrk="1" fontAlgn="base" latinLnBrk="0" hangingPunct="1">
              <a:lnSpc>
                <a:spcPct val="100000"/>
              </a:lnSpc>
              <a:spcBef>
                <a:spcPct val="40000"/>
              </a:spcBef>
              <a:spcAft>
                <a:spcPct val="0"/>
              </a:spcAft>
              <a:buClrTx/>
              <a:buSzTx/>
              <a:buNone/>
              <a:tabLst/>
              <a:defRPr/>
            </a:pPr>
            <a:r>
              <a:rPr lang="en-US" altLang="nl-NL" sz="2400" kern="0" dirty="0" err="1">
                <a:solidFill>
                  <a:schemeClr val="accent3"/>
                </a:solidFill>
                <a:latin typeface="Calibri" pitchFamily="34" charset="0"/>
              </a:rPr>
              <a:t>Niet-gemengd</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enkelvoudig</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lezers</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zijn</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twijfelende</a:t>
            </a:r>
            <a:r>
              <a:rPr lang="en-US" altLang="nl-NL" sz="2400" kern="0" dirty="0">
                <a:solidFill>
                  <a:schemeClr val="accent3"/>
                </a:solidFill>
                <a:latin typeface="Calibri" pitchFamily="34" charset="0"/>
              </a:rPr>
              <a:t> antagonist)</a:t>
            </a: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5" name="Picture 4" descr="Brief van Mark Rutte aan alle Nederlanders">
            <a:extLst>
              <a:ext uri="{FF2B5EF4-FFF2-40B4-BE49-F238E27FC236}">
                <a16:creationId xmlns:a16="http://schemas.microsoft.com/office/drawing/2014/main" id="{A3798684-E24E-42D9-93F8-A80A72B169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3909" y="0"/>
            <a:ext cx="4650091" cy="6867525"/>
          </a:xfrm>
          <a:prstGeom prst="rect">
            <a:avLst/>
          </a:prstGeom>
          <a:noFill/>
          <a:ln>
            <a:noFill/>
          </a:ln>
        </p:spPr>
      </p:pic>
    </p:spTree>
    <p:extLst>
      <p:ext uri="{BB962C8B-B14F-4D97-AF65-F5344CB8AC3E}">
        <p14:creationId xmlns:p14="http://schemas.microsoft.com/office/powerpoint/2010/main" val="2877171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Opdracht brief Rutte</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540097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3.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Aanpassingen</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aan</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publiek</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a:t>
            </a: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6" name="Picture 5" descr="Brief van Mark Rutte aan alle Nederlanders">
            <a:extLst>
              <a:ext uri="{FF2B5EF4-FFF2-40B4-BE49-F238E27FC236}">
                <a16:creationId xmlns:a16="http://schemas.microsoft.com/office/drawing/2014/main" id="{BBEF7DED-64C0-42AB-8841-3EC3D0D5DE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2210"/>
          <a:stretch/>
        </p:blipFill>
        <p:spPr bwMode="auto">
          <a:xfrm>
            <a:off x="128558" y="2420888"/>
            <a:ext cx="8886883" cy="3647274"/>
          </a:xfrm>
          <a:prstGeom prst="rect">
            <a:avLst/>
          </a:prstGeom>
          <a:noFill/>
          <a:ln>
            <a:noFill/>
          </a:ln>
        </p:spPr>
      </p:pic>
    </p:spTree>
    <p:extLst>
      <p:ext uri="{BB962C8B-B14F-4D97-AF65-F5344CB8AC3E}">
        <p14:creationId xmlns:p14="http://schemas.microsoft.com/office/powerpoint/2010/main" val="741831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Opdracht brief Rutte</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540097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3.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Aanpassingen</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aan</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publiek</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a:t>
            </a: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6" name="Picture 5" descr="Brief van Mark Rutte aan alle Nederlanders">
            <a:extLst>
              <a:ext uri="{FF2B5EF4-FFF2-40B4-BE49-F238E27FC236}">
                <a16:creationId xmlns:a16="http://schemas.microsoft.com/office/drawing/2014/main" id="{BBEF7DED-64C0-42AB-8841-3EC3D0D5DE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2210"/>
          <a:stretch/>
        </p:blipFill>
        <p:spPr bwMode="auto">
          <a:xfrm>
            <a:off x="128558" y="2420888"/>
            <a:ext cx="8886883" cy="3647274"/>
          </a:xfrm>
          <a:prstGeom prst="rect">
            <a:avLst/>
          </a:prstGeom>
          <a:noFill/>
          <a:ln>
            <a:noFill/>
          </a:ln>
        </p:spPr>
      </p:pic>
      <p:cxnSp>
        <p:nvCxnSpPr>
          <p:cNvPr id="4" name="Straight Connector 3">
            <a:extLst>
              <a:ext uri="{FF2B5EF4-FFF2-40B4-BE49-F238E27FC236}">
                <a16:creationId xmlns:a16="http://schemas.microsoft.com/office/drawing/2014/main" id="{67300C42-A635-81DD-01CB-71B683DBD5C2}"/>
              </a:ext>
            </a:extLst>
          </p:cNvPr>
          <p:cNvCxnSpPr/>
          <p:nvPr/>
        </p:nvCxnSpPr>
        <p:spPr>
          <a:xfrm>
            <a:off x="899592" y="3717032"/>
            <a:ext cx="5256584"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63DAF9E-9467-7925-B06E-419AA7A4530C}"/>
              </a:ext>
            </a:extLst>
          </p:cNvPr>
          <p:cNvCxnSpPr>
            <a:cxnSpLocks/>
          </p:cNvCxnSpPr>
          <p:nvPr/>
        </p:nvCxnSpPr>
        <p:spPr>
          <a:xfrm>
            <a:off x="1187624" y="4077072"/>
            <a:ext cx="72008"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6939FD2-C61F-5810-5FF3-64F19A2C9FB6}"/>
              </a:ext>
            </a:extLst>
          </p:cNvPr>
          <p:cNvCxnSpPr>
            <a:cxnSpLocks/>
          </p:cNvCxnSpPr>
          <p:nvPr/>
        </p:nvCxnSpPr>
        <p:spPr>
          <a:xfrm>
            <a:off x="3851920" y="4098032"/>
            <a:ext cx="216024"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6FE2EE-9AD5-BAB8-76EE-C62C07878D5E}"/>
              </a:ext>
            </a:extLst>
          </p:cNvPr>
          <p:cNvCxnSpPr>
            <a:cxnSpLocks/>
          </p:cNvCxnSpPr>
          <p:nvPr/>
        </p:nvCxnSpPr>
        <p:spPr>
          <a:xfrm>
            <a:off x="5220072" y="4103035"/>
            <a:ext cx="2592288"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D00B78-7AD8-83F2-D976-137FB74A9504}"/>
              </a:ext>
            </a:extLst>
          </p:cNvPr>
          <p:cNvCxnSpPr>
            <a:cxnSpLocks/>
          </p:cNvCxnSpPr>
          <p:nvPr/>
        </p:nvCxnSpPr>
        <p:spPr>
          <a:xfrm>
            <a:off x="2195736" y="4437112"/>
            <a:ext cx="3960440" cy="9169"/>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4B819D6-E447-3614-2EA2-5A31F5C5E0F6}"/>
              </a:ext>
            </a:extLst>
          </p:cNvPr>
          <p:cNvCxnSpPr>
            <a:cxnSpLocks/>
          </p:cNvCxnSpPr>
          <p:nvPr/>
        </p:nvCxnSpPr>
        <p:spPr>
          <a:xfrm>
            <a:off x="6300192" y="4446281"/>
            <a:ext cx="216024"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26D5B4-3190-3B77-F88B-AB665C8FF001}"/>
              </a:ext>
            </a:extLst>
          </p:cNvPr>
          <p:cNvCxnSpPr>
            <a:cxnSpLocks/>
          </p:cNvCxnSpPr>
          <p:nvPr/>
        </p:nvCxnSpPr>
        <p:spPr>
          <a:xfrm>
            <a:off x="4572000" y="5013176"/>
            <a:ext cx="1152128"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B67C064-50B6-F9FD-E492-CE8085777A07}"/>
              </a:ext>
            </a:extLst>
          </p:cNvPr>
          <p:cNvCxnSpPr>
            <a:cxnSpLocks/>
          </p:cNvCxnSpPr>
          <p:nvPr/>
        </p:nvCxnSpPr>
        <p:spPr>
          <a:xfrm>
            <a:off x="4283968" y="5229200"/>
            <a:ext cx="216024"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E7C8B1-2374-3DE2-6598-A07C78E6A7F3}"/>
              </a:ext>
            </a:extLst>
          </p:cNvPr>
          <p:cNvCxnSpPr>
            <a:cxnSpLocks/>
          </p:cNvCxnSpPr>
          <p:nvPr/>
        </p:nvCxnSpPr>
        <p:spPr>
          <a:xfrm>
            <a:off x="1547664" y="5804818"/>
            <a:ext cx="2088232"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62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Opdracht brief Rutte</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7" y="1340768"/>
            <a:ext cx="8128147"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sz="2800" kern="0" dirty="0">
                <a:solidFill>
                  <a:srgbClr val="000000"/>
                </a:solidFill>
                <a:latin typeface="Calibri" pitchFamily="34" charset="0"/>
              </a:rPr>
              <a:t>4. </a:t>
            </a:r>
            <a:r>
              <a:rPr lang="en-US" altLang="nl-NL" sz="2800" kern="0" dirty="0" err="1">
                <a:solidFill>
                  <a:srgbClr val="000000"/>
                </a:solidFill>
                <a:latin typeface="Calibri" pitchFamily="34" charset="0"/>
              </a:rPr>
              <a:t>Strategische</a:t>
            </a:r>
            <a:r>
              <a:rPr lang="en-US" altLang="nl-NL" sz="2800" kern="0" dirty="0">
                <a:solidFill>
                  <a:srgbClr val="000000"/>
                </a:solidFill>
                <a:latin typeface="Calibri" pitchFamily="34" charset="0"/>
              </a:rPr>
              <a:t> </a:t>
            </a:r>
            <a:r>
              <a:rPr lang="en-US" altLang="nl-NL" sz="2800" kern="0" dirty="0" err="1">
                <a:solidFill>
                  <a:srgbClr val="000000"/>
                </a:solidFill>
                <a:latin typeface="Calibri" pitchFamily="34" charset="0"/>
              </a:rPr>
              <a:t>keuze</a:t>
            </a:r>
            <a:r>
              <a:rPr lang="en-US" altLang="nl-NL" sz="2800" kern="0" dirty="0">
                <a:solidFill>
                  <a:srgbClr val="000000"/>
                </a:solidFill>
                <a:latin typeface="Calibri" pitchFamily="34" charset="0"/>
              </a:rPr>
              <a:t> </a:t>
            </a:r>
            <a:r>
              <a:rPr lang="en-US" altLang="nl-NL" sz="2800" kern="0" dirty="0" err="1">
                <a:solidFill>
                  <a:srgbClr val="000000"/>
                </a:solidFill>
                <a:latin typeface="Calibri" pitchFamily="34" charset="0"/>
              </a:rPr>
              <a:t>uit</a:t>
            </a:r>
            <a:r>
              <a:rPr lang="en-US" altLang="nl-NL" sz="2800" kern="0" dirty="0">
                <a:solidFill>
                  <a:srgbClr val="000000"/>
                </a:solidFill>
                <a:latin typeface="Calibri" pitchFamily="34" charset="0"/>
              </a:rPr>
              <a:t> </a:t>
            </a:r>
            <a:r>
              <a:rPr lang="en-US" altLang="nl-NL" sz="2800" kern="0" dirty="0" err="1">
                <a:solidFill>
                  <a:srgbClr val="000000"/>
                </a:solidFill>
                <a:latin typeface="Calibri" pitchFamily="34" charset="0"/>
              </a:rPr>
              <a:t>topisch</a:t>
            </a:r>
            <a:r>
              <a:rPr lang="en-US" altLang="nl-NL" sz="2800" kern="0" dirty="0">
                <a:solidFill>
                  <a:srgbClr val="000000"/>
                </a:solidFill>
                <a:latin typeface="Calibri" pitchFamily="34" charset="0"/>
              </a:rPr>
              <a:t> </a:t>
            </a:r>
            <a:r>
              <a:rPr lang="en-US" altLang="nl-NL" sz="2800" kern="0" dirty="0" err="1">
                <a:solidFill>
                  <a:srgbClr val="000000"/>
                </a:solidFill>
                <a:latin typeface="Calibri" pitchFamily="34" charset="0"/>
              </a:rPr>
              <a:t>potentieel</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a:t>
            </a: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sz="2800" kern="0" dirty="0">
              <a:solidFill>
                <a:srgbClr val="000000"/>
              </a:solidFill>
              <a:latin typeface="Calibri" pitchFamily="34" charset="0"/>
            </a:endParaRP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endParaRPr>
          </a:p>
          <a:p>
            <a:pPr marL="0" marR="0" lvl="0" indent="0" algn="l" defTabSz="914400" rtl="0" eaLnBrk="1" fontAlgn="base" latinLnBrk="0" hangingPunct="1">
              <a:lnSpc>
                <a:spcPct val="100000"/>
              </a:lnSpc>
              <a:spcBef>
                <a:spcPct val="40000"/>
              </a:spcBef>
              <a:spcAft>
                <a:spcPct val="0"/>
              </a:spcAft>
              <a:buClrTx/>
              <a:buSzTx/>
              <a:buNone/>
              <a:tabLst/>
              <a:defRPr/>
            </a:pPr>
            <a:endParaRPr lang="en-US" altLang="nl-NL" sz="2800" kern="0" dirty="0">
              <a:solidFill>
                <a:srgbClr val="000000"/>
              </a:solidFill>
              <a:latin typeface="Calibri" pitchFamily="34" charset="0"/>
            </a:endParaRPr>
          </a:p>
          <a:p>
            <a:pPr marL="0" marR="0" lvl="0" indent="0" algn="l" defTabSz="914400" rtl="0" eaLnBrk="1" fontAlgn="base" latinLnBrk="0" hangingPunct="1">
              <a:lnSpc>
                <a:spcPct val="100000"/>
              </a:lnSpc>
              <a:spcBef>
                <a:spcPts val="400"/>
              </a:spcBef>
              <a:spcAft>
                <a:spcPct val="0"/>
              </a:spcAft>
              <a:buClrTx/>
              <a:buSzTx/>
              <a:buNone/>
              <a:tabLst/>
              <a:defRPr/>
            </a:pPr>
            <a:r>
              <a:rPr lang="en-US" altLang="nl-NL" sz="2400" kern="0" dirty="0" err="1">
                <a:solidFill>
                  <a:schemeClr val="accent3"/>
                </a:solidFill>
                <a:latin typeface="Calibri" pitchFamily="34" charset="0"/>
              </a:rPr>
              <a:t>Strategisch</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omdat</a:t>
            </a:r>
            <a:r>
              <a:rPr lang="en-US" altLang="nl-NL" sz="2400" kern="0" dirty="0">
                <a:solidFill>
                  <a:schemeClr val="accent3"/>
                </a:solidFill>
                <a:latin typeface="Calibri" pitchFamily="34" charset="0"/>
              </a:rPr>
              <a:t>:</a:t>
            </a:r>
          </a:p>
          <a:p>
            <a:pPr marR="0" lvl="0" algn="l" defTabSz="914400" rtl="0" eaLnBrk="1" fontAlgn="base" latinLnBrk="0" hangingPunct="1">
              <a:lnSpc>
                <a:spcPct val="100000"/>
              </a:lnSpc>
              <a:spcBef>
                <a:spcPts val="400"/>
              </a:spcBef>
              <a:spcAft>
                <a:spcPct val="0"/>
              </a:spcAft>
              <a:buClrTx/>
              <a:buSzTx/>
              <a:buFontTx/>
              <a:buChar char="-"/>
              <a:tabLst/>
              <a:defRPr/>
            </a:pPr>
            <a:r>
              <a:rPr lang="en-US" altLang="nl-NL" sz="2400" kern="0" dirty="0" err="1">
                <a:solidFill>
                  <a:schemeClr val="accent3"/>
                </a:solidFill>
                <a:latin typeface="Calibri" pitchFamily="34" charset="0"/>
              </a:rPr>
              <a:t>Andere</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politici</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staan</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langs</a:t>
            </a:r>
            <a:r>
              <a:rPr lang="en-US" altLang="nl-NL" sz="2400" kern="0" dirty="0">
                <a:solidFill>
                  <a:schemeClr val="accent3"/>
                </a:solidFill>
                <a:latin typeface="Calibri" pitchFamily="34" charset="0"/>
              </a:rPr>
              <a:t> de </a:t>
            </a:r>
            <a:r>
              <a:rPr lang="en-US" altLang="nl-NL" sz="2400" kern="0" dirty="0" err="1">
                <a:solidFill>
                  <a:schemeClr val="accent3"/>
                </a:solidFill>
                <a:latin typeface="Calibri" pitchFamily="34" charset="0"/>
              </a:rPr>
              <a:t>zijlijn</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en</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nemen</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geen</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verantwoordelijkheid</a:t>
            </a:r>
            <a:r>
              <a:rPr lang="en-US" altLang="nl-NL" sz="2400" kern="0" dirty="0">
                <a:solidFill>
                  <a:schemeClr val="accent3"/>
                </a:solidFill>
                <a:latin typeface="Calibri" pitchFamily="34" charset="0"/>
              </a:rPr>
              <a:t>;</a:t>
            </a:r>
          </a:p>
          <a:p>
            <a:pPr marR="0" lvl="0" algn="l" defTabSz="914400" rtl="0" eaLnBrk="1" fontAlgn="base" latinLnBrk="0" hangingPunct="1">
              <a:lnSpc>
                <a:spcPct val="100000"/>
              </a:lnSpc>
              <a:spcBef>
                <a:spcPts val="400"/>
              </a:spcBef>
              <a:spcAft>
                <a:spcPct val="0"/>
              </a:spcAft>
              <a:buClrTx/>
              <a:buSzTx/>
              <a:buFontTx/>
              <a:buChar char="-"/>
              <a:tabLst/>
              <a:defRPr/>
            </a:pPr>
            <a:r>
              <a:rPr kumimoji="0" lang="en-US" altLang="nl-NL" sz="2400" b="0" i="0" u="none" strike="noStrike" kern="0" cap="none" spc="0" normalizeH="0" baseline="0" noProof="0" dirty="0" err="1">
                <a:ln>
                  <a:noFill/>
                </a:ln>
                <a:solidFill>
                  <a:schemeClr val="accent3"/>
                </a:solidFill>
                <a:effectLst/>
                <a:uLnTx/>
                <a:uFillTx/>
                <a:latin typeface="Calibri" pitchFamily="34" charset="0"/>
                <a:ea typeface="MS PGothic" panose="020B0600070205080204" pitchFamily="34" charset="-128"/>
              </a:rPr>
              <a:t>Sug</a:t>
            </a:r>
            <a:r>
              <a:rPr lang="en-US" altLang="nl-NL" sz="2400" kern="0" dirty="0" err="1">
                <a:solidFill>
                  <a:schemeClr val="accent3"/>
                </a:solidFill>
                <a:latin typeface="Calibri" pitchFamily="34" charset="0"/>
              </a:rPr>
              <a:t>gereert</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dat</a:t>
            </a:r>
            <a:r>
              <a:rPr lang="en-US" altLang="nl-NL" sz="2400" kern="0" dirty="0">
                <a:solidFill>
                  <a:schemeClr val="accent3"/>
                </a:solidFill>
                <a:latin typeface="Calibri" pitchFamily="34" charset="0"/>
              </a:rPr>
              <a:t> Rutte/VVD </a:t>
            </a:r>
            <a:r>
              <a:rPr lang="en-US" altLang="nl-NL" sz="2400" b="1" kern="0" dirty="0" err="1">
                <a:solidFill>
                  <a:schemeClr val="accent3"/>
                </a:solidFill>
                <a:latin typeface="Calibri" pitchFamily="34" charset="0"/>
              </a:rPr>
              <a:t>wel</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daadkrachtig</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en</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verantwoordelijk</a:t>
            </a:r>
            <a:r>
              <a:rPr lang="en-US" altLang="nl-NL" sz="2400" kern="0" dirty="0">
                <a:solidFill>
                  <a:schemeClr val="accent3"/>
                </a:solidFill>
                <a:latin typeface="Calibri" pitchFamily="34" charset="0"/>
              </a:rPr>
              <a:t> is;</a:t>
            </a:r>
          </a:p>
          <a:p>
            <a:pPr marR="0" lvl="0" algn="l" defTabSz="914400" rtl="0" eaLnBrk="1" fontAlgn="base" latinLnBrk="0" hangingPunct="1">
              <a:lnSpc>
                <a:spcPct val="100000"/>
              </a:lnSpc>
              <a:spcBef>
                <a:spcPts val="400"/>
              </a:spcBef>
              <a:spcAft>
                <a:spcPct val="0"/>
              </a:spcAft>
              <a:buClrTx/>
              <a:buSzTx/>
              <a:buFontTx/>
              <a:buChar char="-"/>
              <a:tabLst/>
              <a:defRPr/>
            </a:pPr>
            <a:r>
              <a:rPr lang="en-US" altLang="nl-NL" sz="2400" kern="0" dirty="0" err="1">
                <a:solidFill>
                  <a:schemeClr val="accent3"/>
                </a:solidFill>
                <a:latin typeface="Calibri" pitchFamily="34" charset="0"/>
              </a:rPr>
              <a:t>Impliciet</a:t>
            </a:r>
            <a:r>
              <a:rPr lang="en-US" altLang="nl-NL" sz="2400" kern="0" dirty="0">
                <a:solidFill>
                  <a:schemeClr val="accent3"/>
                </a:solidFill>
                <a:latin typeface="Calibri" pitchFamily="34" charset="0"/>
              </a:rPr>
              <a:t> laten van </a:t>
            </a:r>
            <a:r>
              <a:rPr lang="en-US" altLang="nl-NL" sz="2400" kern="0" dirty="0" err="1">
                <a:solidFill>
                  <a:schemeClr val="accent3"/>
                </a:solidFill>
                <a:latin typeface="Calibri" pitchFamily="34" charset="0"/>
              </a:rPr>
              <a:t>andere</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politici</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geeft</a:t>
            </a:r>
            <a:r>
              <a:rPr lang="en-US" altLang="nl-NL" sz="2400" kern="0" dirty="0">
                <a:solidFill>
                  <a:schemeClr val="accent3"/>
                </a:solidFill>
                <a:latin typeface="Calibri" pitchFamily="34" charset="0"/>
              </a:rPr>
              <a:t> de </a:t>
            </a:r>
            <a:r>
              <a:rPr lang="en-US" altLang="nl-NL" sz="2400" kern="0" dirty="0" err="1">
                <a:solidFill>
                  <a:schemeClr val="accent3"/>
                </a:solidFill>
                <a:latin typeface="Calibri" pitchFamily="34" charset="0"/>
              </a:rPr>
              <a:t>lezer</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ruimte</a:t>
            </a:r>
            <a:r>
              <a:rPr lang="en-US" altLang="nl-NL" sz="2400" kern="0" dirty="0">
                <a:solidFill>
                  <a:schemeClr val="accent3"/>
                </a:solidFill>
                <a:latin typeface="Calibri" pitchFamily="34" charset="0"/>
              </a:rPr>
              <a:t> om </a:t>
            </a:r>
            <a:r>
              <a:rPr lang="en-US" altLang="nl-NL" sz="2400" kern="0" dirty="0" err="1">
                <a:solidFill>
                  <a:schemeClr val="accent3"/>
                </a:solidFill>
                <a:latin typeface="Calibri" pitchFamily="34" charset="0"/>
              </a:rPr>
              <a:t>zelf</a:t>
            </a:r>
            <a:r>
              <a:rPr lang="en-US" altLang="nl-NL" sz="2400" kern="0" dirty="0">
                <a:solidFill>
                  <a:schemeClr val="accent3"/>
                </a:solidFill>
                <a:latin typeface="Calibri" pitchFamily="34" charset="0"/>
              </a:rPr>
              <a:t> in </a:t>
            </a:r>
            <a:r>
              <a:rPr lang="en-US" altLang="nl-NL" sz="2400" kern="0" dirty="0" err="1">
                <a:solidFill>
                  <a:schemeClr val="accent3"/>
                </a:solidFill>
                <a:latin typeface="Calibri" pitchFamily="34" charset="0"/>
              </a:rPr>
              <a:t>te</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vullen</a:t>
            </a:r>
            <a:r>
              <a:rPr lang="en-US" altLang="nl-NL" sz="2400" kern="0" dirty="0">
                <a:solidFill>
                  <a:schemeClr val="accent3"/>
                </a:solidFill>
                <a:latin typeface="Calibri" pitchFamily="34" charset="0"/>
              </a:rPr>
              <a:t> (</a:t>
            </a:r>
            <a:r>
              <a:rPr lang="en-US" altLang="nl-NL" sz="2400" kern="0" dirty="0" err="1">
                <a:solidFill>
                  <a:schemeClr val="accent3"/>
                </a:solidFill>
                <a:latin typeface="Calibri" pitchFamily="34" charset="0"/>
              </a:rPr>
              <a:t>bv</a:t>
            </a:r>
            <a:r>
              <a:rPr lang="en-US" altLang="nl-NL" sz="2400" kern="0" dirty="0">
                <a:solidFill>
                  <a:schemeClr val="accent3"/>
                </a:solidFill>
                <a:latin typeface="Calibri" pitchFamily="34" charset="0"/>
              </a:rPr>
              <a:t>. Wilders of </a:t>
            </a:r>
            <a:r>
              <a:rPr lang="en-US" altLang="nl-NL" sz="2400" kern="0" dirty="0" err="1">
                <a:solidFill>
                  <a:schemeClr val="accent3"/>
                </a:solidFill>
                <a:latin typeface="Calibri" pitchFamily="34" charset="0"/>
              </a:rPr>
              <a:t>Klaver</a:t>
            </a:r>
            <a:r>
              <a:rPr lang="en-US" altLang="nl-NL" sz="2400" kern="0" dirty="0">
                <a:solidFill>
                  <a:schemeClr val="accent3"/>
                </a:solidFill>
                <a:latin typeface="Calibri" pitchFamily="34" charset="0"/>
              </a:rPr>
              <a:t>)</a:t>
            </a:r>
            <a:endParaRPr kumimoji="0" lang="en-US" altLang="nl-NL" sz="24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6" name="Picture 5" descr="Brief van Mark Rutte aan alle Nederlanders">
            <a:extLst>
              <a:ext uri="{FF2B5EF4-FFF2-40B4-BE49-F238E27FC236}">
                <a16:creationId xmlns:a16="http://schemas.microsoft.com/office/drawing/2014/main" id="{BBEF7DED-64C0-42AB-8841-3EC3D0D5DE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7189" b="44581"/>
          <a:stretch/>
        </p:blipFill>
        <p:spPr bwMode="auto">
          <a:xfrm>
            <a:off x="128558" y="2420888"/>
            <a:ext cx="8886883" cy="1080120"/>
          </a:xfrm>
          <a:prstGeom prst="rect">
            <a:avLst/>
          </a:prstGeom>
          <a:noFill/>
          <a:ln>
            <a:noFill/>
          </a:ln>
        </p:spPr>
      </p:pic>
    </p:spTree>
    <p:extLst>
      <p:ext uri="{BB962C8B-B14F-4D97-AF65-F5344CB8AC3E}">
        <p14:creationId xmlns:p14="http://schemas.microsoft.com/office/powerpoint/2010/main" val="3054715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Argumentatietheorie</a:t>
            </a:r>
          </a:p>
        </p:txBody>
      </p:sp>
      <p:sp>
        <p:nvSpPr>
          <p:cNvPr id="5" name="Tekstvak 1">
            <a:extLst>
              <a:ext uri="{FF2B5EF4-FFF2-40B4-BE49-F238E27FC236}">
                <a16:creationId xmlns:a16="http://schemas.microsoft.com/office/drawing/2014/main" id="{0F03B965-E046-40D0-B832-C1F9B7010BDF}"/>
              </a:ext>
            </a:extLst>
          </p:cNvPr>
          <p:cNvSpPr txBox="1">
            <a:spLocks noChangeArrowheads="1"/>
          </p:cNvSpPr>
          <p:nvPr/>
        </p:nvSpPr>
        <p:spPr bwMode="auto">
          <a:xfrm>
            <a:off x="5651500" y="2060848"/>
            <a:ext cx="2520950" cy="1046163"/>
          </a:xfrm>
          <a:prstGeom prst="rect">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a:solidFill>
                <a:schemeClr val="bg1"/>
              </a:solidFill>
              <a:latin typeface="Calibri" panose="020F0502020204030204" pitchFamily="34" charset="0"/>
              <a:cs typeface="Calibri" panose="020F0502020204030204" pitchFamily="34" charset="0"/>
            </a:endParaRPr>
          </a:p>
          <a:p>
            <a:pPr algn="ctr" eaLnBrk="1" hangingPunct="1">
              <a:spcBef>
                <a:spcPct val="0"/>
              </a:spcBef>
              <a:buFontTx/>
              <a:buNone/>
            </a:pPr>
            <a:r>
              <a:rPr lang="nl-NL" altLang="nl-NL" sz="2600">
                <a:solidFill>
                  <a:schemeClr val="bg1"/>
                </a:solidFill>
                <a:latin typeface="Calibri" panose="020F0502020204030204" pitchFamily="34" charset="0"/>
                <a:cs typeface="Calibri" panose="020F0502020204030204" pitchFamily="34" charset="0"/>
              </a:rPr>
              <a:t>Logica</a:t>
            </a:r>
          </a:p>
          <a:p>
            <a:pPr eaLnBrk="1" hangingPunct="1">
              <a:spcBef>
                <a:spcPct val="0"/>
              </a:spcBef>
              <a:buFontTx/>
              <a:buNone/>
            </a:pPr>
            <a:endParaRPr lang="nl-NL" altLang="nl-NL" sz="1800">
              <a:solidFill>
                <a:schemeClr val="bg1"/>
              </a:solidFill>
              <a:latin typeface="Calibri" panose="020F0502020204030204" pitchFamily="34" charset="0"/>
              <a:cs typeface="Calibri" panose="020F0502020204030204" pitchFamily="34" charset="0"/>
            </a:endParaRPr>
          </a:p>
        </p:txBody>
      </p:sp>
      <p:sp>
        <p:nvSpPr>
          <p:cNvPr id="6" name="Tekstvak 3">
            <a:extLst>
              <a:ext uri="{FF2B5EF4-FFF2-40B4-BE49-F238E27FC236}">
                <a16:creationId xmlns:a16="http://schemas.microsoft.com/office/drawing/2014/main" id="{D3C2C28E-E701-49BE-BC6B-AF52DB665396}"/>
              </a:ext>
            </a:extLst>
          </p:cNvPr>
          <p:cNvSpPr txBox="1">
            <a:spLocks noChangeArrowheads="1"/>
          </p:cNvSpPr>
          <p:nvPr/>
        </p:nvSpPr>
        <p:spPr bwMode="auto">
          <a:xfrm>
            <a:off x="3492500" y="3934098"/>
            <a:ext cx="2519363" cy="1046163"/>
          </a:xfrm>
          <a:prstGeom prst="rect">
            <a:avLst/>
          </a:prstGeom>
          <a:solidFill>
            <a:schemeClr val="bg2">
              <a:lumMod val="60000"/>
              <a:lumOff val="40000"/>
            </a:schemeClr>
          </a:solidFill>
          <a:ln>
            <a:noFill/>
          </a:ln>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dirty="0">
              <a:solidFill>
                <a:schemeClr val="bg1"/>
              </a:solidFill>
              <a:latin typeface="Calibri" panose="020F0502020204030204" pitchFamily="34" charset="0"/>
              <a:cs typeface="Calibri" panose="020F0502020204030204" pitchFamily="34" charset="0"/>
            </a:endParaRPr>
          </a:p>
          <a:p>
            <a:pPr algn="ctr" eaLnBrk="1" hangingPunct="1">
              <a:spcBef>
                <a:spcPct val="0"/>
              </a:spcBef>
              <a:buFontTx/>
              <a:buNone/>
            </a:pPr>
            <a:r>
              <a:rPr lang="nl-NL" altLang="nl-NL" sz="2600" dirty="0">
                <a:solidFill>
                  <a:schemeClr val="bg1"/>
                </a:solidFill>
                <a:latin typeface="Calibri" panose="020F0502020204030204" pitchFamily="34" charset="0"/>
                <a:cs typeface="Calibri" panose="020F0502020204030204" pitchFamily="34" charset="0"/>
              </a:rPr>
              <a:t>Retorica</a:t>
            </a:r>
          </a:p>
          <a:p>
            <a:pPr eaLnBrk="1" hangingPunct="1">
              <a:spcBef>
                <a:spcPct val="0"/>
              </a:spcBef>
              <a:buFontTx/>
              <a:buNone/>
            </a:pPr>
            <a:endParaRPr lang="nl-NL" altLang="nl-NL" sz="1800" dirty="0">
              <a:solidFill>
                <a:schemeClr val="bg1"/>
              </a:solidFill>
              <a:latin typeface="Calibri" panose="020F0502020204030204" pitchFamily="34" charset="0"/>
              <a:cs typeface="Calibri" panose="020F0502020204030204" pitchFamily="34" charset="0"/>
            </a:endParaRPr>
          </a:p>
        </p:txBody>
      </p:sp>
      <p:sp>
        <p:nvSpPr>
          <p:cNvPr id="7" name="Tekstvak 6">
            <a:extLst>
              <a:ext uri="{FF2B5EF4-FFF2-40B4-BE49-F238E27FC236}">
                <a16:creationId xmlns:a16="http://schemas.microsoft.com/office/drawing/2014/main" id="{006B9BA8-A178-4ABB-8311-FD866C433E30}"/>
              </a:ext>
            </a:extLst>
          </p:cNvPr>
          <p:cNvSpPr txBox="1">
            <a:spLocks noChangeArrowheads="1"/>
          </p:cNvSpPr>
          <p:nvPr/>
        </p:nvSpPr>
        <p:spPr bwMode="auto">
          <a:xfrm>
            <a:off x="1258888" y="2060848"/>
            <a:ext cx="2520950" cy="1046163"/>
          </a:xfrm>
          <a:prstGeom prst="rect">
            <a:avLst/>
          </a:prstGeom>
          <a:solidFill>
            <a:schemeClr val="accent3"/>
          </a:solidFill>
          <a:ln>
            <a:noFill/>
          </a:ln>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nl-NL" altLang="nl-NL" sz="1800" dirty="0">
              <a:solidFill>
                <a:schemeClr val="bg1"/>
              </a:solidFill>
              <a:latin typeface="Calibri" panose="020F0502020204030204" pitchFamily="34" charset="0"/>
              <a:cs typeface="Calibri" panose="020F0502020204030204" pitchFamily="34" charset="0"/>
            </a:endParaRPr>
          </a:p>
          <a:p>
            <a:pPr algn="ctr" eaLnBrk="1" hangingPunct="1">
              <a:spcBef>
                <a:spcPct val="0"/>
              </a:spcBef>
              <a:buFontTx/>
              <a:buNone/>
            </a:pPr>
            <a:r>
              <a:rPr lang="nl-NL" altLang="nl-NL" sz="2600" dirty="0">
                <a:solidFill>
                  <a:schemeClr val="bg1"/>
                </a:solidFill>
                <a:latin typeface="Calibri" panose="020F0502020204030204" pitchFamily="34" charset="0"/>
                <a:cs typeface="Calibri" panose="020F0502020204030204" pitchFamily="34" charset="0"/>
              </a:rPr>
              <a:t>Dialectica</a:t>
            </a:r>
          </a:p>
          <a:p>
            <a:pPr eaLnBrk="1" hangingPunct="1">
              <a:spcBef>
                <a:spcPct val="0"/>
              </a:spcBef>
              <a:buFontTx/>
              <a:buNone/>
            </a:pPr>
            <a:endParaRPr lang="nl-NL" altLang="nl-NL" sz="1800" dirty="0">
              <a:solidFill>
                <a:schemeClr val="bg1"/>
              </a:solidFill>
              <a:latin typeface="Calibri" panose="020F0502020204030204" pitchFamily="34" charset="0"/>
              <a:cs typeface="Calibri" panose="020F0502020204030204" pitchFamily="34" charset="0"/>
            </a:endParaRPr>
          </a:p>
        </p:txBody>
      </p:sp>
      <p:cxnSp>
        <p:nvCxnSpPr>
          <p:cNvPr id="8" name="Rechte verbindingslijn 6">
            <a:extLst>
              <a:ext uri="{FF2B5EF4-FFF2-40B4-BE49-F238E27FC236}">
                <a16:creationId xmlns:a16="http://schemas.microsoft.com/office/drawing/2014/main" id="{A05C3B38-18D5-4AB3-950F-F6E69981D739}"/>
              </a:ext>
            </a:extLst>
          </p:cNvPr>
          <p:cNvCxnSpPr>
            <a:cxnSpLocks noChangeShapeType="1"/>
          </p:cNvCxnSpPr>
          <p:nvPr/>
        </p:nvCxnSpPr>
        <p:spPr bwMode="auto">
          <a:xfrm>
            <a:off x="4067175" y="2584723"/>
            <a:ext cx="1225550" cy="0"/>
          </a:xfrm>
          <a:prstGeom prst="line">
            <a:avLst/>
          </a:prstGeom>
          <a:noFill/>
          <a:ln w="25400">
            <a:solidFill>
              <a:schemeClr val="tx1"/>
            </a:solidFill>
            <a:round/>
            <a:headEnd/>
            <a:tailEnd/>
          </a:ln>
          <a:effectLst>
            <a:outerShdw blurRad="40000" dist="20000" dir="5400000" rotWithShape="0">
              <a:srgbClr val="808080">
                <a:alpha val="37999"/>
              </a:srgbClr>
            </a:outerShdw>
          </a:effectLst>
        </p:spPr>
      </p:cxnSp>
      <p:cxnSp>
        <p:nvCxnSpPr>
          <p:cNvPr id="9" name="Rechte verbindingslijn 7">
            <a:extLst>
              <a:ext uri="{FF2B5EF4-FFF2-40B4-BE49-F238E27FC236}">
                <a16:creationId xmlns:a16="http://schemas.microsoft.com/office/drawing/2014/main" id="{3A6903EA-568B-4D24-BFDF-4BD18AA44F31}"/>
              </a:ext>
            </a:extLst>
          </p:cNvPr>
          <p:cNvCxnSpPr>
            <a:cxnSpLocks noChangeShapeType="1"/>
          </p:cNvCxnSpPr>
          <p:nvPr/>
        </p:nvCxnSpPr>
        <p:spPr bwMode="auto">
          <a:xfrm flipH="1">
            <a:off x="6091238" y="3213373"/>
            <a:ext cx="352425" cy="64770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cxnSp>
        <p:nvCxnSpPr>
          <p:cNvPr id="10" name="Rechte verbindingslijn 8">
            <a:extLst>
              <a:ext uri="{FF2B5EF4-FFF2-40B4-BE49-F238E27FC236}">
                <a16:creationId xmlns:a16="http://schemas.microsoft.com/office/drawing/2014/main" id="{9B724113-E7A2-4554-8D4A-B05D54FE4273}"/>
              </a:ext>
            </a:extLst>
          </p:cNvPr>
          <p:cNvCxnSpPr>
            <a:cxnSpLocks noChangeShapeType="1"/>
          </p:cNvCxnSpPr>
          <p:nvPr/>
        </p:nvCxnSpPr>
        <p:spPr bwMode="auto">
          <a:xfrm>
            <a:off x="3059113" y="3176861"/>
            <a:ext cx="360362" cy="649287"/>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sp>
        <p:nvSpPr>
          <p:cNvPr id="11" name="TextBox 29">
            <a:extLst>
              <a:ext uri="{FF2B5EF4-FFF2-40B4-BE49-F238E27FC236}">
                <a16:creationId xmlns:a16="http://schemas.microsoft.com/office/drawing/2014/main" id="{12860889-332D-4E4A-9EA1-D8F415A35C76}"/>
              </a:ext>
            </a:extLst>
          </p:cNvPr>
          <p:cNvSpPr txBox="1">
            <a:spLocks noChangeArrowheads="1"/>
          </p:cNvSpPr>
          <p:nvPr/>
        </p:nvSpPr>
        <p:spPr bwMode="auto">
          <a:xfrm>
            <a:off x="1258888" y="2708548"/>
            <a:ext cx="2520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nl-NL" altLang="nl-NL" sz="1800" dirty="0">
                <a:solidFill>
                  <a:srgbClr val="FFFF00"/>
                </a:solidFill>
                <a:latin typeface="Calibri" panose="020F0502020204030204" pitchFamily="34" charset="0"/>
                <a:cs typeface="Calibri" panose="020F0502020204030204" pitchFamily="34" charset="0"/>
              </a:rPr>
              <a:t>(deugdelijkheid)</a:t>
            </a:r>
            <a:endParaRPr lang="en-GB" altLang="nl-NL" sz="1800" dirty="0">
              <a:solidFill>
                <a:srgbClr val="FFFF00"/>
              </a:solidFill>
              <a:latin typeface="Calibri" panose="020F0502020204030204" pitchFamily="34" charset="0"/>
              <a:cs typeface="Calibri" panose="020F0502020204030204" pitchFamily="34" charset="0"/>
            </a:endParaRPr>
          </a:p>
        </p:txBody>
      </p:sp>
      <p:sp>
        <p:nvSpPr>
          <p:cNvPr id="12" name="TextBox 30">
            <a:extLst>
              <a:ext uri="{FF2B5EF4-FFF2-40B4-BE49-F238E27FC236}">
                <a16:creationId xmlns:a16="http://schemas.microsoft.com/office/drawing/2014/main" id="{A4FB14F1-2F9C-4F4F-82C3-5ADBB2E91BF6}"/>
              </a:ext>
            </a:extLst>
          </p:cNvPr>
          <p:cNvSpPr txBox="1">
            <a:spLocks noChangeArrowheads="1"/>
          </p:cNvSpPr>
          <p:nvPr/>
        </p:nvSpPr>
        <p:spPr bwMode="auto">
          <a:xfrm>
            <a:off x="5651500" y="2708548"/>
            <a:ext cx="2520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nl-NL" altLang="nl-NL" sz="1800" dirty="0">
                <a:solidFill>
                  <a:srgbClr val="FFFF00"/>
                </a:solidFill>
                <a:latin typeface="Calibri" panose="020F0502020204030204" pitchFamily="34" charset="0"/>
                <a:cs typeface="Calibri" panose="020F0502020204030204" pitchFamily="34" charset="0"/>
              </a:rPr>
              <a:t>(geldigheid)</a:t>
            </a:r>
            <a:endParaRPr lang="en-GB" altLang="nl-NL" sz="1800" dirty="0">
              <a:solidFill>
                <a:srgbClr val="FFFF00"/>
              </a:solidFill>
              <a:latin typeface="Calibri" panose="020F0502020204030204" pitchFamily="34" charset="0"/>
              <a:cs typeface="Calibri" panose="020F0502020204030204" pitchFamily="34" charset="0"/>
            </a:endParaRPr>
          </a:p>
        </p:txBody>
      </p:sp>
      <p:sp>
        <p:nvSpPr>
          <p:cNvPr id="13" name="TextBox 30">
            <a:extLst>
              <a:ext uri="{FF2B5EF4-FFF2-40B4-BE49-F238E27FC236}">
                <a16:creationId xmlns:a16="http://schemas.microsoft.com/office/drawing/2014/main" id="{E25A9249-3EF7-40AA-AB94-CA95A96A2A41}"/>
              </a:ext>
            </a:extLst>
          </p:cNvPr>
          <p:cNvSpPr txBox="1">
            <a:spLocks noChangeArrowheads="1"/>
          </p:cNvSpPr>
          <p:nvPr/>
        </p:nvSpPr>
        <p:spPr bwMode="auto">
          <a:xfrm>
            <a:off x="3492500" y="4581798"/>
            <a:ext cx="2519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nl-NL" altLang="nl-NL" sz="1800" dirty="0">
                <a:solidFill>
                  <a:srgbClr val="FFFF00"/>
                </a:solidFill>
                <a:latin typeface="Calibri" panose="020F0502020204030204" pitchFamily="34" charset="0"/>
                <a:cs typeface="Calibri" panose="020F0502020204030204" pitchFamily="34" charset="0"/>
              </a:rPr>
              <a:t>(effectiviteit)</a:t>
            </a:r>
            <a:endParaRPr lang="en-GB" altLang="nl-NL" sz="18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206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A4823-3870-48B4-92E2-17BF5F902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41" t="3532" r="3888" b="3133"/>
          <a:stretch>
            <a:fillRect/>
          </a:stretch>
        </p:blipFill>
        <p:spPr bwMode="auto">
          <a:xfrm>
            <a:off x="4491727" y="0"/>
            <a:ext cx="4681538"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Opdracht brief Rutte</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396081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5.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Presentatiemiddelen</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a:t>
            </a: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5" name="Picture 4" descr="Brief van Mark Rutte aan alle Nederlanders">
            <a:extLst>
              <a:ext uri="{FF2B5EF4-FFF2-40B4-BE49-F238E27FC236}">
                <a16:creationId xmlns:a16="http://schemas.microsoft.com/office/drawing/2014/main" id="{A3798684-E24E-42D9-93F8-A80A72B169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3909" y="0"/>
            <a:ext cx="4650091" cy="6867525"/>
          </a:xfrm>
          <a:prstGeom prst="rect">
            <a:avLst/>
          </a:prstGeom>
          <a:noFill/>
          <a:ln>
            <a:noFill/>
          </a:ln>
        </p:spPr>
      </p:pic>
    </p:spTree>
    <p:extLst>
      <p:ext uri="{BB962C8B-B14F-4D97-AF65-F5344CB8AC3E}">
        <p14:creationId xmlns:p14="http://schemas.microsoft.com/office/powerpoint/2010/main" val="1756780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Opdracht brief Rutte</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828129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514350" marR="0" lvl="0" indent="-514350" algn="l" defTabSz="914400" rtl="0" eaLnBrk="1" fontAlgn="base" latinLnBrk="0" hangingPunct="1">
              <a:lnSpc>
                <a:spcPct val="100000"/>
              </a:lnSpc>
              <a:spcBef>
                <a:spcPct val="40000"/>
              </a:spcBef>
              <a:spcAft>
                <a:spcPct val="0"/>
              </a:spcAft>
              <a:buClrTx/>
              <a:buSzTx/>
              <a:buAutoNum type="arabicPeriod" startAt="5"/>
              <a:tabLst/>
              <a:defRPr/>
            </a:pP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Presentatiemiddelen</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a:t>
            </a:r>
          </a:p>
          <a:p>
            <a:pPr marL="457200"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De metafoor/vergelijking van het vaasje – broos, breekbaar, dat we met z’n allen vasthouden </a:t>
            </a:r>
          </a:p>
          <a:p>
            <a:pPr marL="457200"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Anticipatie (‘als ik zeg:…, dan denkt u vast:…’)</a:t>
            </a:r>
          </a:p>
          <a:p>
            <a:pPr marL="712788"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Aanspreking (‘beste Nederlanders’,  ‘dan denkt u vast’)</a:t>
            </a:r>
          </a:p>
          <a:p>
            <a:pPr marL="985838"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Exclamatie (‘Wat hebben we samen een ontzettend mooi land gebouwd!’)</a:t>
            </a:r>
          </a:p>
          <a:p>
            <a:pPr marL="1081088"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Anaforen (‘zoveel … , zoveel … , zoveel’; ‘mensen die…’,)</a:t>
            </a:r>
          </a:p>
          <a:p>
            <a:pPr marL="1163638"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Antitheses (‘Maar ik meen het’, ‘maar die ook willen bijdragen’, &amp;c)</a:t>
            </a:r>
          </a:p>
          <a:p>
            <a:pPr marL="1081088"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Hyperbool (‘Altijd. Overal’); amplificatie (‘ontzettend trots’)</a:t>
            </a:r>
          </a:p>
          <a:p>
            <a:pPr marL="1081088"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Repetitie (‘vele, vele malen’)</a:t>
            </a:r>
          </a:p>
          <a:p>
            <a:pPr marL="985838"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Inclusief wij</a:t>
            </a:r>
          </a:p>
          <a:p>
            <a:pPr marL="985838"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Alliteraties (‘</a:t>
            </a:r>
            <a:r>
              <a:rPr lang="nl-NL" sz="2000" b="1" dirty="0">
                <a:solidFill>
                  <a:schemeClr val="accent3"/>
                </a:solidFill>
                <a:latin typeface="Calibri" panose="020F0502020204030204" pitchFamily="34" charset="0"/>
                <a:cs typeface="Calibri" panose="020F0502020204030204" pitchFamily="34" charset="0"/>
              </a:rPr>
              <a:t>m</a:t>
            </a:r>
            <a:r>
              <a:rPr lang="nl-NL" sz="2000" dirty="0">
                <a:solidFill>
                  <a:schemeClr val="accent3"/>
                </a:solidFill>
                <a:latin typeface="Calibri" panose="020F0502020204030204" pitchFamily="34" charset="0"/>
                <a:cs typeface="Calibri" panose="020F0502020204030204" pitchFamily="34" charset="0"/>
              </a:rPr>
              <a:t>et elkaar iets </a:t>
            </a:r>
            <a:r>
              <a:rPr lang="nl-NL" sz="2000" b="1" dirty="0">
                <a:solidFill>
                  <a:schemeClr val="accent3"/>
                </a:solidFill>
                <a:latin typeface="Calibri" panose="020F0502020204030204" pitchFamily="34" charset="0"/>
                <a:cs typeface="Calibri" panose="020F0502020204030204" pitchFamily="34" charset="0"/>
              </a:rPr>
              <a:t>m</a:t>
            </a:r>
            <a:r>
              <a:rPr lang="nl-NL" sz="2000" dirty="0">
                <a:solidFill>
                  <a:schemeClr val="accent3"/>
                </a:solidFill>
                <a:latin typeface="Calibri" panose="020F0502020204030204" pitchFamily="34" charset="0"/>
                <a:cs typeface="Calibri" panose="020F0502020204030204" pitchFamily="34" charset="0"/>
              </a:rPr>
              <a:t>oois van te </a:t>
            </a:r>
            <a:r>
              <a:rPr lang="nl-NL" sz="2000" b="1" dirty="0">
                <a:solidFill>
                  <a:schemeClr val="accent3"/>
                </a:solidFill>
                <a:latin typeface="Calibri" panose="020F0502020204030204" pitchFamily="34" charset="0"/>
                <a:cs typeface="Calibri" panose="020F0502020204030204" pitchFamily="34" charset="0"/>
              </a:rPr>
              <a:t>m</a:t>
            </a:r>
            <a:r>
              <a:rPr lang="nl-NL" sz="2000" dirty="0">
                <a:solidFill>
                  <a:schemeClr val="accent3"/>
                </a:solidFill>
                <a:latin typeface="Calibri" panose="020F0502020204030204" pitchFamily="34" charset="0"/>
                <a:cs typeface="Calibri" panose="020F0502020204030204" pitchFamily="34" charset="0"/>
              </a:rPr>
              <a:t>aken’, ‘</a:t>
            </a:r>
            <a:r>
              <a:rPr lang="nl-NL" sz="2000" b="1" dirty="0">
                <a:solidFill>
                  <a:schemeClr val="accent3"/>
                </a:solidFill>
                <a:latin typeface="Calibri" panose="020F0502020204030204" pitchFamily="34" charset="0"/>
                <a:cs typeface="Calibri" panose="020F0502020204030204" pitchFamily="34" charset="0"/>
              </a:rPr>
              <a:t>b</a:t>
            </a:r>
            <a:r>
              <a:rPr lang="nl-NL" sz="2000" dirty="0">
                <a:solidFill>
                  <a:schemeClr val="accent3"/>
                </a:solidFill>
                <a:latin typeface="Calibri" panose="020F0502020204030204" pitchFamily="34" charset="0"/>
                <a:cs typeface="Calibri" panose="020F0502020204030204" pitchFamily="34" charset="0"/>
              </a:rPr>
              <a:t>roze </a:t>
            </a:r>
            <a:r>
              <a:rPr lang="nl-NL" sz="2000" b="1" dirty="0">
                <a:solidFill>
                  <a:schemeClr val="accent3"/>
                </a:solidFill>
                <a:latin typeface="Calibri" panose="020F0502020204030204" pitchFamily="34" charset="0"/>
                <a:cs typeface="Calibri" panose="020F0502020204030204" pitchFamily="34" charset="0"/>
              </a:rPr>
              <a:t>b</a:t>
            </a:r>
            <a:r>
              <a:rPr lang="nl-NL" sz="2000" dirty="0">
                <a:solidFill>
                  <a:schemeClr val="accent3"/>
                </a:solidFill>
                <a:latin typeface="Calibri" panose="020F0502020204030204" pitchFamily="34" charset="0"/>
                <a:cs typeface="Calibri" panose="020F0502020204030204" pitchFamily="34" charset="0"/>
              </a:rPr>
              <a:t>ezit te </a:t>
            </a:r>
            <a:r>
              <a:rPr lang="nl-NL" sz="2000" b="1" dirty="0">
                <a:solidFill>
                  <a:schemeClr val="accent3"/>
                </a:solidFill>
                <a:latin typeface="Calibri" panose="020F0502020204030204" pitchFamily="34" charset="0"/>
                <a:cs typeface="Calibri" panose="020F0502020204030204" pitchFamily="34" charset="0"/>
              </a:rPr>
              <a:t>b</a:t>
            </a:r>
            <a:r>
              <a:rPr lang="nl-NL" sz="2000" dirty="0">
                <a:solidFill>
                  <a:schemeClr val="accent3"/>
                </a:solidFill>
                <a:latin typeface="Calibri" panose="020F0502020204030204" pitchFamily="34" charset="0"/>
                <a:cs typeface="Calibri" panose="020F0502020204030204" pitchFamily="34" charset="0"/>
              </a:rPr>
              <a:t>eschermen’)</a:t>
            </a:r>
          </a:p>
          <a:p>
            <a:pPr marL="1081088"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Perifrase (‘dat tere bezit, dat mooie Nederland’)</a:t>
            </a:r>
          </a:p>
          <a:p>
            <a:pPr marL="1081088" indent="-457200">
              <a:spcBef>
                <a:spcPts val="0"/>
              </a:spcBef>
              <a:buFontTx/>
              <a:buChar char="-"/>
              <a:defRPr/>
            </a:pPr>
            <a:r>
              <a:rPr lang="nl-NL" sz="2000" dirty="0">
                <a:solidFill>
                  <a:schemeClr val="accent3"/>
                </a:solidFill>
                <a:latin typeface="Calibri" panose="020F0502020204030204" pitchFamily="34" charset="0"/>
                <a:cs typeface="Calibri" panose="020F0502020204030204" pitchFamily="34" charset="0"/>
              </a:rPr>
              <a:t>Sententie (‘Kom naast ons staan in plaats van tegenover ons’)</a:t>
            </a:r>
          </a:p>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5" name="Picture 4" descr="Brief van Mark Rutte aan alle Nederlanders">
            <a:extLst>
              <a:ext uri="{FF2B5EF4-FFF2-40B4-BE49-F238E27FC236}">
                <a16:creationId xmlns:a16="http://schemas.microsoft.com/office/drawing/2014/main" id="{A3798684-E24E-42D9-93F8-A80A72B1698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953" b="98917" l="1250" r="90000">
                        <a14:foregroundMark x1="13450" y1="53791" x2="2950" y2="58565"/>
                        <a14:foregroundMark x1="2950" y1="58565" x2="3700" y2="99594"/>
                        <a14:foregroundMark x1="3700" y1="99594" x2="22600" y2="98917"/>
                        <a14:foregroundMark x1="22600" y1="98917" x2="17000" y2="79892"/>
                        <a14:foregroundMark x1="14950" y1="69160" x2="4200" y2="75762"/>
                        <a14:foregroundMark x1="4200" y1="75762" x2="1950" y2="62999"/>
                        <a14:foregroundMark x1="1950" y1="62999" x2="6550" y2="52336"/>
                        <a14:foregroundMark x1="6550" y1="52336" x2="8300" y2="52065"/>
                        <a14:foregroundMark x1="400" y1="52742" x2="4900" y2="74001"/>
                        <a14:foregroundMark x1="4900" y1="74001" x2="1250" y2="96615"/>
                        <a14:foregroundMark x1="1250" y1="96615" x2="1400" y2="97190"/>
                        <a14:foregroundMark x1="21900" y1="61950" x2="21900" y2="61950"/>
                        <a14:backgroundMark x1="25268" y1="59794" x2="21071" y2="51874"/>
                        <a14:backgroundMark x1="21071" y1="51874" x2="2589" y2="48730"/>
                      </a14:backgroundRemoval>
                    </a14:imgEffect>
                  </a14:imgLayer>
                </a14:imgProps>
              </a:ext>
              <a:ext uri="{28A0092B-C50C-407E-A947-70E740481C1C}">
                <a14:useLocalDpi xmlns:a14="http://schemas.microsoft.com/office/drawing/2010/main" val="0"/>
              </a:ext>
            </a:extLst>
          </a:blip>
          <a:srcRect t="46525" r="72912"/>
          <a:stretch/>
        </p:blipFill>
        <p:spPr bwMode="auto">
          <a:xfrm>
            <a:off x="1" y="2780928"/>
            <a:ext cx="1259632" cy="3672408"/>
          </a:xfrm>
          <a:prstGeom prst="rect">
            <a:avLst/>
          </a:prstGeom>
          <a:noFill/>
          <a:ln>
            <a:noFill/>
          </a:ln>
        </p:spPr>
      </p:pic>
      <p:cxnSp>
        <p:nvCxnSpPr>
          <p:cNvPr id="4" name="Straight Arrow Connector 3">
            <a:extLst>
              <a:ext uri="{FF2B5EF4-FFF2-40B4-BE49-F238E27FC236}">
                <a16:creationId xmlns:a16="http://schemas.microsoft.com/office/drawing/2014/main" id="{C5D645A8-949C-AEAA-708F-A9EB91ACF705}"/>
              </a:ext>
            </a:extLst>
          </p:cNvPr>
          <p:cNvCxnSpPr/>
          <p:nvPr/>
        </p:nvCxnSpPr>
        <p:spPr>
          <a:xfrm flipH="1" flipV="1">
            <a:off x="755576" y="5804818"/>
            <a:ext cx="504057" cy="432494"/>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95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A4823-3870-48B4-92E2-17BF5F902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41" t="3532" r="3888" b="3133"/>
          <a:stretch>
            <a:fillRect/>
          </a:stretch>
        </p:blipFill>
        <p:spPr bwMode="auto">
          <a:xfrm>
            <a:off x="4491727" y="0"/>
            <a:ext cx="4681538"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Opdracht brief Rutte</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396081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r>
              <a:rPr lang="en-US" altLang="nl-NL" sz="2800" kern="0" dirty="0" err="1">
                <a:solidFill>
                  <a:schemeClr val="bg2">
                    <a:lumMod val="60000"/>
                    <a:lumOff val="40000"/>
                  </a:schemeClr>
                </a:solidFill>
                <a:latin typeface="Calibri" pitchFamily="34" charset="0"/>
              </a:rPr>
              <a:t>Bonusvraag</a:t>
            </a:r>
            <a:r>
              <a:rPr lang="en-US" altLang="nl-NL" sz="2800" kern="0" dirty="0">
                <a:solidFill>
                  <a:schemeClr val="bg2">
                    <a:lumMod val="60000"/>
                    <a:lumOff val="40000"/>
                  </a:schemeClr>
                </a:solidFill>
                <a:latin typeface="Calibri" pitchFamily="34" charset="0"/>
              </a:rPr>
              <a:t>:</a:t>
            </a:r>
          </a:p>
          <a:p>
            <a:pPr marL="0" marR="0" lvl="0" indent="0" algn="l" defTabSz="914400" rtl="0" eaLnBrk="1" fontAlgn="base" latinLnBrk="0" hangingPunct="1">
              <a:lnSpc>
                <a:spcPct val="100000"/>
              </a:lnSpc>
              <a:spcBef>
                <a:spcPct val="40000"/>
              </a:spcBef>
              <a:spcAft>
                <a:spcPct val="0"/>
              </a:spcAft>
              <a:buClrTx/>
              <a:buSzTx/>
              <a:buNone/>
              <a:tabLst/>
              <a:defRPr/>
            </a:pP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Hoe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zou</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je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Ruttes</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argumentatieve</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strategie</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ën</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in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deze</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tekst</a:t>
            </a:r>
            <a:r>
              <a:rPr kumimoji="0" lang="en-US" altLang="nl-NL" sz="2800" b="0" i="0" u="none" strike="noStrike" kern="0" cap="none" spc="0" normalizeH="0" baseline="0" noProof="0" dirty="0">
                <a:ln>
                  <a:noFill/>
                </a:ln>
                <a:solidFill>
                  <a:srgbClr val="000000"/>
                </a:solidFill>
                <a:effectLst/>
                <a:uLnTx/>
                <a:uFillTx/>
                <a:latin typeface="Calibri" pitchFamily="34" charset="0"/>
                <a:ea typeface="MS PGothic" panose="020B0600070205080204" pitchFamily="34" charset="-128"/>
              </a:rPr>
              <a:t> </a:t>
            </a:r>
            <a:r>
              <a:rPr kumimoji="0" lang="en-US" altLang="nl-NL" sz="2800" b="0" i="0" u="none" strike="noStrike" kern="0" cap="none" spc="0" normalizeH="0" baseline="0" noProof="0" dirty="0" err="1">
                <a:ln>
                  <a:noFill/>
                </a:ln>
                <a:solidFill>
                  <a:srgbClr val="000000"/>
                </a:solidFill>
                <a:effectLst/>
                <a:uLnTx/>
                <a:uFillTx/>
                <a:latin typeface="Calibri" pitchFamily="34" charset="0"/>
                <a:ea typeface="MS PGothic" panose="020B0600070205080204" pitchFamily="34" charset="-128"/>
              </a:rPr>
              <a:t>typeren</a:t>
            </a:r>
            <a:r>
              <a:rPr lang="en-US" altLang="nl-NL" sz="2800" kern="0" dirty="0">
                <a:solidFill>
                  <a:srgbClr val="000000"/>
                </a:solidFill>
                <a:latin typeface="Calibri" pitchFamily="34" charset="0"/>
              </a:rPr>
              <a:t>?</a:t>
            </a: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5" name="Picture 4" descr="Brief van Mark Rutte aan alle Nederlanders">
            <a:extLst>
              <a:ext uri="{FF2B5EF4-FFF2-40B4-BE49-F238E27FC236}">
                <a16:creationId xmlns:a16="http://schemas.microsoft.com/office/drawing/2014/main" id="{A3798684-E24E-42D9-93F8-A80A72B169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3909" y="0"/>
            <a:ext cx="4650091" cy="6867525"/>
          </a:xfrm>
          <a:prstGeom prst="rect">
            <a:avLst/>
          </a:prstGeom>
          <a:noFill/>
          <a:ln>
            <a:noFill/>
          </a:ln>
        </p:spPr>
      </p:pic>
    </p:spTree>
    <p:extLst>
      <p:ext uri="{BB962C8B-B14F-4D97-AF65-F5344CB8AC3E}">
        <p14:creationId xmlns:p14="http://schemas.microsoft.com/office/powerpoint/2010/main" val="3157300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Geslaagde metafoor?</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11268" name="Picture 4" descr="Rutte krijgt veelbesproken vaasje 'dat zomaar kapot kan vallen' | Politiek  | AD.nl">
            <a:extLst>
              <a:ext uri="{FF2B5EF4-FFF2-40B4-BE49-F238E27FC236}">
                <a16:creationId xmlns:a16="http://schemas.microsoft.com/office/drawing/2014/main" id="{607CB6C5-89E2-4273-A0CD-775FC9160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7" y="951127"/>
            <a:ext cx="7286625" cy="49557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BB8FB7E-4CD1-49D2-9093-FAC1D723B82D}"/>
              </a:ext>
            </a:extLst>
          </p:cNvPr>
          <p:cNvPicPr>
            <a:picLocks noChangeAspect="1"/>
          </p:cNvPicPr>
          <p:nvPr/>
        </p:nvPicPr>
        <p:blipFill rotWithShape="1">
          <a:blip r:embed="rId4"/>
          <a:srcRect l="17963" t="9800" r="37938" b="62200"/>
          <a:stretch/>
        </p:blipFill>
        <p:spPr>
          <a:xfrm>
            <a:off x="2627784" y="3958085"/>
            <a:ext cx="6653539" cy="2376264"/>
          </a:xfrm>
          <a:prstGeom prst="rect">
            <a:avLst/>
          </a:prstGeom>
        </p:spPr>
      </p:pic>
    </p:spTree>
    <p:extLst>
      <p:ext uri="{BB962C8B-B14F-4D97-AF65-F5344CB8AC3E}">
        <p14:creationId xmlns:p14="http://schemas.microsoft.com/office/powerpoint/2010/main" val="1504300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8414CE-1A32-4619-B4C1-4E67567F54E7}"/>
              </a:ext>
            </a:extLst>
          </p:cNvPr>
          <p:cNvPicPr>
            <a:picLocks noChangeAspect="1"/>
          </p:cNvPicPr>
          <p:nvPr/>
        </p:nvPicPr>
        <p:blipFill rotWithShape="1">
          <a:blip r:embed="rId3"/>
          <a:srcRect l="24013" t="17801" r="46062" b="14413"/>
          <a:stretch/>
        </p:blipFill>
        <p:spPr>
          <a:xfrm>
            <a:off x="4299756" y="260648"/>
            <a:ext cx="4747059" cy="6048672"/>
          </a:xfrm>
          <a:prstGeom prst="rect">
            <a:avLst/>
          </a:prstGeom>
        </p:spPr>
      </p:pic>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Geslaagde metafoor?</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7" name="Picture 6">
            <a:extLst>
              <a:ext uri="{FF2B5EF4-FFF2-40B4-BE49-F238E27FC236}">
                <a16:creationId xmlns:a16="http://schemas.microsoft.com/office/drawing/2014/main" id="{9AE3C1F5-02B5-43B9-B09D-0B2C1FDB6BA3}"/>
              </a:ext>
            </a:extLst>
          </p:cNvPr>
          <p:cNvPicPr>
            <a:picLocks noChangeAspect="1"/>
          </p:cNvPicPr>
          <p:nvPr/>
        </p:nvPicPr>
        <p:blipFill rotWithShape="1">
          <a:blip r:embed="rId4"/>
          <a:srcRect l="24013" t="24801" r="46062" b="29000"/>
          <a:stretch/>
        </p:blipFill>
        <p:spPr>
          <a:xfrm>
            <a:off x="65065" y="1916832"/>
            <a:ext cx="4363287" cy="3789171"/>
          </a:xfrm>
          <a:prstGeom prst="rect">
            <a:avLst/>
          </a:prstGeom>
        </p:spPr>
      </p:pic>
    </p:spTree>
    <p:extLst>
      <p:ext uri="{BB962C8B-B14F-4D97-AF65-F5344CB8AC3E}">
        <p14:creationId xmlns:p14="http://schemas.microsoft.com/office/powerpoint/2010/main" val="3676657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Geslaagde metafoor?</a:t>
            </a:r>
          </a:p>
        </p:txBody>
      </p:sp>
      <p:sp>
        <p:nvSpPr>
          <p:cNvPr id="15" name="Rectangle 7">
            <a:extLst>
              <a:ext uri="{FF2B5EF4-FFF2-40B4-BE49-F238E27FC236}">
                <a16:creationId xmlns:a16="http://schemas.microsoft.com/office/drawing/2014/main" id="{DA3FF219-A052-4026-B5C1-DB32FB8CBAF1}"/>
              </a:ext>
            </a:extLst>
          </p:cNvPr>
          <p:cNvSpPr txBox="1">
            <a:spLocks noChangeArrowheads="1"/>
          </p:cNvSpPr>
          <p:nvPr/>
        </p:nvSpPr>
        <p:spPr bwMode="auto">
          <a:xfrm>
            <a:off x="611188" y="1340768"/>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marR="0" lvl="0" indent="0" algn="l" defTabSz="914400" rtl="0" eaLnBrk="1" fontAlgn="base" latinLnBrk="0" hangingPunct="1">
              <a:lnSpc>
                <a:spcPct val="100000"/>
              </a:lnSpc>
              <a:spcBef>
                <a:spcPct val="40000"/>
              </a:spcBef>
              <a:spcAft>
                <a:spcPct val="0"/>
              </a:spcAft>
              <a:buClrTx/>
              <a:buSzTx/>
              <a:buNone/>
              <a:tabLst/>
              <a:defRPr/>
            </a:pPr>
            <a:endParaRPr kumimoji="0" lang="en-US" altLang="nl-NL" sz="2800" b="0" i="0" u="none" strike="noStrike" kern="0" cap="none" spc="0" normalizeH="0" baseline="0" noProof="0" dirty="0">
              <a:ln>
                <a:noFill/>
              </a:ln>
              <a:solidFill>
                <a:schemeClr val="accent3"/>
              </a:solidFill>
              <a:effectLst/>
              <a:uLnTx/>
              <a:uFillTx/>
              <a:latin typeface="Calibri" pitchFamily="34" charset="0"/>
              <a:ea typeface="MS PGothic" panose="020B0600070205080204" pitchFamily="34" charset="-128"/>
            </a:endParaRPr>
          </a:p>
        </p:txBody>
      </p:sp>
      <p:pic>
        <p:nvPicPr>
          <p:cNvPr id="17410" name="Picture 2" descr="Rutte breekt het vaasje - YouTube">
            <a:hlinkClick r:id="rId3"/>
            <a:extLst>
              <a:ext uri="{FF2B5EF4-FFF2-40B4-BE49-F238E27FC236}">
                <a16:creationId xmlns:a16="http://schemas.microsoft.com/office/drawing/2014/main" id="{19AE64BD-402E-45F2-8BBE-3C4B6EC98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1340768"/>
            <a:ext cx="8553450" cy="48113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CBE2B6-F3E9-2127-3300-A88FCC2D3BC6}"/>
              </a:ext>
            </a:extLst>
          </p:cNvPr>
          <p:cNvSpPr txBox="1"/>
          <p:nvPr/>
        </p:nvSpPr>
        <p:spPr>
          <a:xfrm>
            <a:off x="404665" y="6125309"/>
            <a:ext cx="7110536" cy="369332"/>
          </a:xfrm>
          <a:prstGeom prst="rect">
            <a:avLst/>
          </a:prstGeom>
          <a:noFill/>
        </p:spPr>
        <p:txBody>
          <a:bodyPr wrap="square">
            <a:spAutoFit/>
          </a:bodyPr>
          <a:lstStyle/>
          <a:p>
            <a:r>
              <a:rPr lang="nl-NL" dirty="0"/>
              <a:t>https://www.youtube.com/watch?v=LpuvjKLOLDo</a:t>
            </a:r>
          </a:p>
        </p:txBody>
      </p:sp>
    </p:spTree>
    <p:extLst>
      <p:ext uri="{BB962C8B-B14F-4D97-AF65-F5344CB8AC3E}">
        <p14:creationId xmlns:p14="http://schemas.microsoft.com/office/powerpoint/2010/main" val="3646530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Extra oefening: argumentatiestructuur</a:t>
            </a:r>
            <a:endParaRPr lang="nl-NL" sz="4000" i="1" dirty="0">
              <a:solidFill>
                <a:schemeClr val="tx1"/>
              </a:solidFill>
              <a:latin typeface="Calibri" panose="020F0502020204030204" pitchFamily="34" charset="0"/>
            </a:endParaRPr>
          </a:p>
        </p:txBody>
      </p:sp>
      <p:sp>
        <p:nvSpPr>
          <p:cNvPr id="9" name="Rectangle 3">
            <a:extLst>
              <a:ext uri="{FF2B5EF4-FFF2-40B4-BE49-F238E27FC236}">
                <a16:creationId xmlns:a16="http://schemas.microsoft.com/office/drawing/2014/main" id="{2B0ABF79-9C52-442F-9509-FEA4162E62A4}"/>
              </a:ext>
            </a:extLst>
          </p:cNvPr>
          <p:cNvSpPr txBox="1">
            <a:spLocks noChangeArrowheads="1"/>
          </p:cNvSpPr>
          <p:nvPr/>
        </p:nvSpPr>
        <p:spPr bwMode="auto">
          <a:xfrm>
            <a:off x="374650" y="1485081"/>
            <a:ext cx="7689738" cy="42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266700" indent="-266700" eaLnBrk="1" hangingPunct="1">
              <a:lnSpc>
                <a:spcPct val="110000"/>
              </a:lnSpc>
              <a:buFontTx/>
              <a:buChar char="-"/>
              <a:defRPr/>
            </a:pPr>
            <a:r>
              <a:rPr lang="nl-NL" sz="2600" kern="0" dirty="0">
                <a:solidFill>
                  <a:schemeClr val="bg2">
                    <a:lumMod val="60000"/>
                    <a:lumOff val="40000"/>
                  </a:schemeClr>
                </a:solidFill>
                <a:latin typeface="Calibri" panose="020F0502020204030204" pitchFamily="34" charset="0"/>
                <a:ea typeface="ＭＳ Ｐゴシック"/>
              </a:rPr>
              <a:t>Lees de tekst </a:t>
            </a:r>
            <a:r>
              <a:rPr lang="nl-NL" sz="2600" i="1" kern="0" dirty="0">
                <a:solidFill>
                  <a:schemeClr val="bg2">
                    <a:lumMod val="60000"/>
                    <a:lumOff val="40000"/>
                  </a:schemeClr>
                </a:solidFill>
                <a:latin typeface="Calibri" panose="020F0502020204030204" pitchFamily="34" charset="0"/>
                <a:ea typeface="ＭＳ Ｐゴシック"/>
              </a:rPr>
              <a:t>‘Burgerrecensenten’ voegen zeker iets toe  </a:t>
            </a:r>
            <a:r>
              <a:rPr lang="nl-NL" sz="2600" kern="0" dirty="0">
                <a:solidFill>
                  <a:schemeClr val="bg2">
                    <a:lumMod val="60000"/>
                    <a:lumOff val="40000"/>
                  </a:schemeClr>
                </a:solidFill>
                <a:latin typeface="Calibri" panose="020F0502020204030204" pitchFamily="34" charset="0"/>
                <a:ea typeface="ＭＳ Ｐゴシック"/>
              </a:rPr>
              <a:t>en maak een </a:t>
            </a:r>
            <a:r>
              <a:rPr lang="nl-NL" sz="2600" b="1" kern="0" dirty="0">
                <a:solidFill>
                  <a:schemeClr val="bg2">
                    <a:lumMod val="60000"/>
                    <a:lumOff val="40000"/>
                  </a:schemeClr>
                </a:solidFill>
                <a:latin typeface="Calibri" panose="020F0502020204030204" pitchFamily="34" charset="0"/>
                <a:ea typeface="ＭＳ Ｐゴシック"/>
              </a:rPr>
              <a:t>argumentatiestructuur</a:t>
            </a:r>
            <a:endParaRPr lang="nl-NL" sz="2600" kern="0" dirty="0">
              <a:solidFill>
                <a:schemeClr val="bg2">
                  <a:lumMod val="60000"/>
                  <a:lumOff val="40000"/>
                </a:schemeClr>
              </a:solidFill>
              <a:latin typeface="Calibri" panose="020F0502020204030204" pitchFamily="34" charset="0"/>
              <a:ea typeface="ＭＳ Ｐゴシック"/>
            </a:endParaRPr>
          </a:p>
        </p:txBody>
      </p:sp>
      <p:sp>
        <p:nvSpPr>
          <p:cNvPr id="3" name="Tekstvak 9">
            <a:extLst>
              <a:ext uri="{FF2B5EF4-FFF2-40B4-BE49-F238E27FC236}">
                <a16:creationId xmlns:a16="http://schemas.microsoft.com/office/drawing/2014/main" id="{F4B40680-4E21-D725-A55A-1C18F9AF2D1A}"/>
              </a:ext>
            </a:extLst>
          </p:cNvPr>
          <p:cNvSpPr txBox="1"/>
          <p:nvPr/>
        </p:nvSpPr>
        <p:spPr>
          <a:xfrm>
            <a:off x="1079612" y="3387340"/>
            <a:ext cx="1008112" cy="1754326"/>
          </a:xfrm>
          <a:prstGeom prst="rect">
            <a:avLst/>
          </a:prstGeom>
          <a:noFill/>
        </p:spPr>
        <p:txBody>
          <a:bodyPr wrap="square">
            <a:spAutoFit/>
          </a:bodyPr>
          <a:lstStyle/>
          <a:p>
            <a:pPr algn="ctr"/>
            <a:r>
              <a:rPr lang="en-US" altLang="nl-NL" b="1" dirty="0">
                <a:solidFill>
                  <a:schemeClr val="bg2"/>
                </a:solidFill>
                <a:latin typeface="Calibri" panose="020F0502020204030204" pitchFamily="34" charset="0"/>
              </a:rPr>
              <a:t>1</a:t>
            </a:r>
          </a:p>
          <a:p>
            <a:pPr algn="ctr"/>
            <a:endParaRPr lang="en-US" sz="2400" b="1" dirty="0">
              <a:solidFill>
                <a:schemeClr val="bg2"/>
              </a:solidFill>
              <a:latin typeface="Calibri" panose="020F0502020204030204" pitchFamily="34" charset="0"/>
            </a:endParaRPr>
          </a:p>
          <a:p>
            <a:pPr algn="ctr"/>
            <a:r>
              <a:rPr lang="en-US" b="1" dirty="0">
                <a:solidFill>
                  <a:schemeClr val="bg2"/>
                </a:solidFill>
                <a:latin typeface="Calibri" panose="020F0502020204030204" pitchFamily="34" charset="0"/>
              </a:rPr>
              <a:t>1.1</a:t>
            </a:r>
          </a:p>
          <a:p>
            <a:pPr algn="ctr"/>
            <a:endParaRPr lang="en-US" sz="2400" b="1" dirty="0">
              <a:solidFill>
                <a:schemeClr val="bg2"/>
              </a:solidFill>
              <a:latin typeface="Calibri" panose="020F0502020204030204" pitchFamily="34" charset="0"/>
            </a:endParaRPr>
          </a:p>
          <a:p>
            <a:pPr algn="ctr"/>
            <a:r>
              <a:rPr lang="en-US" b="1" dirty="0">
                <a:solidFill>
                  <a:schemeClr val="bg2"/>
                </a:solidFill>
                <a:latin typeface="Calibri" panose="020F0502020204030204" pitchFamily="34" charset="0"/>
              </a:rPr>
              <a:t>1.1.1</a:t>
            </a:r>
            <a:r>
              <a:rPr lang="en-US" sz="2000" dirty="0">
                <a:latin typeface="Calibri" panose="020F0502020204030204" pitchFamily="34" charset="0"/>
              </a:rPr>
              <a:t> </a:t>
            </a:r>
            <a:endParaRPr lang="nl-NL" sz="2000" dirty="0">
              <a:solidFill>
                <a:schemeClr val="tx1"/>
              </a:solidFill>
              <a:latin typeface="Calibri" panose="020F0502020204030204" pitchFamily="34" charset="0"/>
            </a:endParaRPr>
          </a:p>
        </p:txBody>
      </p:sp>
      <p:sp>
        <p:nvSpPr>
          <p:cNvPr id="4" name="Line 9">
            <a:extLst>
              <a:ext uri="{FF2B5EF4-FFF2-40B4-BE49-F238E27FC236}">
                <a16:creationId xmlns:a16="http://schemas.microsoft.com/office/drawing/2014/main" id="{0C9961E2-A934-0B4D-5136-F7645E3FF552}"/>
              </a:ext>
            </a:extLst>
          </p:cNvPr>
          <p:cNvSpPr>
            <a:spLocks noChangeShapeType="1"/>
          </p:cNvSpPr>
          <p:nvPr/>
        </p:nvSpPr>
        <p:spPr bwMode="auto">
          <a:xfrm flipH="1" flipV="1">
            <a:off x="1583668" y="4401923"/>
            <a:ext cx="0" cy="264263"/>
          </a:xfrm>
          <a:prstGeom prst="line">
            <a:avLst/>
          </a:prstGeom>
          <a:noFill/>
          <a:ln w="38100">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defPPr>
              <a:defRPr lang="nl-NL"/>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nl-NL" dirty="0"/>
          </a:p>
        </p:txBody>
      </p:sp>
      <p:sp>
        <p:nvSpPr>
          <p:cNvPr id="5" name="Line 9">
            <a:extLst>
              <a:ext uri="{FF2B5EF4-FFF2-40B4-BE49-F238E27FC236}">
                <a16:creationId xmlns:a16="http://schemas.microsoft.com/office/drawing/2014/main" id="{23A85360-2587-075A-737D-9FA058A61C20}"/>
              </a:ext>
            </a:extLst>
          </p:cNvPr>
          <p:cNvSpPr>
            <a:spLocks noChangeShapeType="1"/>
          </p:cNvSpPr>
          <p:nvPr/>
        </p:nvSpPr>
        <p:spPr bwMode="auto">
          <a:xfrm flipH="1" flipV="1">
            <a:off x="1585265" y="3766032"/>
            <a:ext cx="0" cy="264263"/>
          </a:xfrm>
          <a:prstGeom prst="line">
            <a:avLst/>
          </a:prstGeom>
          <a:noFill/>
          <a:ln w="38100">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defPPr>
              <a:defRPr lang="nl-NL"/>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nl-NL" dirty="0"/>
          </a:p>
        </p:txBody>
      </p:sp>
      <p:sp>
        <p:nvSpPr>
          <p:cNvPr id="6" name="Tekstvak 16">
            <a:extLst>
              <a:ext uri="{FF2B5EF4-FFF2-40B4-BE49-F238E27FC236}">
                <a16:creationId xmlns:a16="http://schemas.microsoft.com/office/drawing/2014/main" id="{D79EFB07-970E-8BFF-5F6D-F901CADCB1ED}"/>
              </a:ext>
            </a:extLst>
          </p:cNvPr>
          <p:cNvSpPr txBox="1"/>
          <p:nvPr/>
        </p:nvSpPr>
        <p:spPr>
          <a:xfrm>
            <a:off x="3489181" y="3699891"/>
            <a:ext cx="1656184" cy="1046440"/>
          </a:xfrm>
          <a:prstGeom prst="rect">
            <a:avLst/>
          </a:prstGeom>
          <a:noFill/>
        </p:spPr>
        <p:txBody>
          <a:bodyPr wrap="square">
            <a:spAutoFit/>
          </a:bodyPr>
          <a:lstStyle/>
          <a:p>
            <a:pPr algn="ctr"/>
            <a:r>
              <a:rPr lang="en-US" altLang="nl-NL" b="1" dirty="0">
                <a:solidFill>
                  <a:schemeClr val="bg2"/>
                </a:solidFill>
                <a:latin typeface="Calibri" panose="020F0502020204030204" pitchFamily="34" charset="0"/>
              </a:rPr>
              <a:t>1</a:t>
            </a:r>
          </a:p>
          <a:p>
            <a:pPr algn="ctr"/>
            <a:endParaRPr lang="en-US" sz="2400" b="1" dirty="0">
              <a:solidFill>
                <a:schemeClr val="bg2"/>
              </a:solidFill>
              <a:latin typeface="Calibri" panose="020F0502020204030204" pitchFamily="34" charset="0"/>
            </a:endParaRPr>
          </a:p>
          <a:p>
            <a:pPr algn="ctr"/>
            <a:r>
              <a:rPr lang="en-US" b="1" dirty="0">
                <a:solidFill>
                  <a:schemeClr val="bg2"/>
                </a:solidFill>
                <a:latin typeface="Calibri" panose="020F0502020204030204" pitchFamily="34" charset="0"/>
              </a:rPr>
              <a:t>1.1a       1.1b</a:t>
            </a:r>
          </a:p>
        </p:txBody>
      </p:sp>
      <p:sp>
        <p:nvSpPr>
          <p:cNvPr id="7" name="AutoShape 13">
            <a:extLst>
              <a:ext uri="{FF2B5EF4-FFF2-40B4-BE49-F238E27FC236}">
                <a16:creationId xmlns:a16="http://schemas.microsoft.com/office/drawing/2014/main" id="{949CA0C2-3D9B-7D04-5817-AA901D98F758}"/>
              </a:ext>
            </a:extLst>
          </p:cNvPr>
          <p:cNvSpPr>
            <a:spLocks/>
          </p:cNvSpPr>
          <p:nvPr/>
        </p:nvSpPr>
        <p:spPr bwMode="auto">
          <a:xfrm rot="16200000">
            <a:off x="4224752" y="3874741"/>
            <a:ext cx="185043" cy="762178"/>
          </a:xfrm>
          <a:prstGeom prst="rightBrace">
            <a:avLst>
              <a:gd name="adj1" fmla="val 127880"/>
              <a:gd name="adj2" fmla="val 50000"/>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nl-NL"/>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endParaRPr lang="en-GB" altLang="nl-NL" sz="2200">
              <a:latin typeface="Calibri" panose="020F0502020204030204" pitchFamily="34" charset="0"/>
            </a:endParaRPr>
          </a:p>
        </p:txBody>
      </p:sp>
      <p:sp>
        <p:nvSpPr>
          <p:cNvPr id="8" name="Tekstvak 18">
            <a:extLst>
              <a:ext uri="{FF2B5EF4-FFF2-40B4-BE49-F238E27FC236}">
                <a16:creationId xmlns:a16="http://schemas.microsoft.com/office/drawing/2014/main" id="{6DB5FB0A-06ED-CA51-26D0-37089E4034A6}"/>
              </a:ext>
            </a:extLst>
          </p:cNvPr>
          <p:cNvSpPr txBox="1"/>
          <p:nvPr/>
        </p:nvSpPr>
        <p:spPr>
          <a:xfrm>
            <a:off x="6156176" y="3740035"/>
            <a:ext cx="1656184" cy="1046440"/>
          </a:xfrm>
          <a:prstGeom prst="rect">
            <a:avLst/>
          </a:prstGeom>
          <a:noFill/>
        </p:spPr>
        <p:txBody>
          <a:bodyPr wrap="square">
            <a:spAutoFit/>
          </a:bodyPr>
          <a:lstStyle/>
          <a:p>
            <a:pPr algn="ctr"/>
            <a:r>
              <a:rPr lang="en-US" altLang="nl-NL" b="1" dirty="0">
                <a:solidFill>
                  <a:schemeClr val="bg2"/>
                </a:solidFill>
                <a:latin typeface="Calibri" panose="020F0502020204030204" pitchFamily="34" charset="0"/>
              </a:rPr>
              <a:t>1</a:t>
            </a:r>
          </a:p>
          <a:p>
            <a:pPr algn="ctr"/>
            <a:endParaRPr lang="en-US" sz="2400" b="1" dirty="0">
              <a:solidFill>
                <a:schemeClr val="bg2"/>
              </a:solidFill>
              <a:latin typeface="Calibri" panose="020F0502020204030204" pitchFamily="34" charset="0"/>
            </a:endParaRPr>
          </a:p>
          <a:p>
            <a:pPr algn="ctr"/>
            <a:r>
              <a:rPr lang="en-US" b="1" dirty="0">
                <a:solidFill>
                  <a:schemeClr val="bg2"/>
                </a:solidFill>
                <a:latin typeface="Calibri" panose="020F0502020204030204" pitchFamily="34" charset="0"/>
              </a:rPr>
              <a:t>1.1       1.2</a:t>
            </a:r>
          </a:p>
        </p:txBody>
      </p:sp>
      <p:sp>
        <p:nvSpPr>
          <p:cNvPr id="10" name="Line 9">
            <a:extLst>
              <a:ext uri="{FF2B5EF4-FFF2-40B4-BE49-F238E27FC236}">
                <a16:creationId xmlns:a16="http://schemas.microsoft.com/office/drawing/2014/main" id="{05DD6D1A-1CA5-FB34-CD51-3F8F9C421D6D}"/>
              </a:ext>
            </a:extLst>
          </p:cNvPr>
          <p:cNvSpPr>
            <a:spLocks noChangeShapeType="1"/>
          </p:cNvSpPr>
          <p:nvPr/>
        </p:nvSpPr>
        <p:spPr bwMode="auto">
          <a:xfrm flipH="1" flipV="1">
            <a:off x="7128284" y="4070873"/>
            <a:ext cx="144016" cy="327316"/>
          </a:xfrm>
          <a:prstGeom prst="line">
            <a:avLst/>
          </a:prstGeom>
          <a:noFill/>
          <a:ln w="38100">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defPPr>
              <a:defRPr lang="nl-NL"/>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nl-NL" dirty="0"/>
          </a:p>
        </p:txBody>
      </p:sp>
      <p:sp>
        <p:nvSpPr>
          <p:cNvPr id="11" name="Line 9">
            <a:extLst>
              <a:ext uri="{FF2B5EF4-FFF2-40B4-BE49-F238E27FC236}">
                <a16:creationId xmlns:a16="http://schemas.microsoft.com/office/drawing/2014/main" id="{6FABDFB1-8DE6-A05C-FEEB-DE73E09FDEA6}"/>
              </a:ext>
            </a:extLst>
          </p:cNvPr>
          <p:cNvSpPr>
            <a:spLocks noChangeShapeType="1"/>
          </p:cNvSpPr>
          <p:nvPr/>
        </p:nvSpPr>
        <p:spPr bwMode="auto">
          <a:xfrm flipV="1">
            <a:off x="6696236" y="4070873"/>
            <a:ext cx="144016" cy="327316"/>
          </a:xfrm>
          <a:prstGeom prst="line">
            <a:avLst/>
          </a:prstGeom>
          <a:noFill/>
          <a:ln w="38100">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defPPr>
              <a:defRPr lang="nl-NL"/>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nl-NL" dirty="0"/>
          </a:p>
        </p:txBody>
      </p:sp>
    </p:spTree>
    <p:extLst>
      <p:ext uri="{BB962C8B-B14F-4D97-AF65-F5344CB8AC3E}">
        <p14:creationId xmlns:p14="http://schemas.microsoft.com/office/powerpoint/2010/main" val="2722072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p:bldP spid="7" grpId="0" animBg="1"/>
      <p:bldP spid="8" grpId="0"/>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4000" dirty="0">
                <a:solidFill>
                  <a:schemeClr val="tx1"/>
                </a:solidFill>
                <a:latin typeface="Calibri" panose="020F0502020204030204" pitchFamily="34" charset="0"/>
              </a:rPr>
              <a:t>Extra oefening: argumentatiestructuur</a:t>
            </a:r>
            <a:endParaRPr lang="nl-NL" sz="4000" i="1" dirty="0">
              <a:solidFill>
                <a:schemeClr val="tx1"/>
              </a:solidFill>
              <a:latin typeface="Calibri" panose="020F0502020204030204" pitchFamily="34" charset="0"/>
            </a:endParaRPr>
          </a:p>
        </p:txBody>
      </p:sp>
      <p:sp>
        <p:nvSpPr>
          <p:cNvPr id="9" name="Rectangle 3">
            <a:extLst>
              <a:ext uri="{FF2B5EF4-FFF2-40B4-BE49-F238E27FC236}">
                <a16:creationId xmlns:a16="http://schemas.microsoft.com/office/drawing/2014/main" id="{2B0ABF79-9C52-442F-9509-FEA4162E62A4}"/>
              </a:ext>
            </a:extLst>
          </p:cNvPr>
          <p:cNvSpPr txBox="1">
            <a:spLocks noChangeArrowheads="1"/>
          </p:cNvSpPr>
          <p:nvPr/>
        </p:nvSpPr>
        <p:spPr bwMode="auto">
          <a:xfrm>
            <a:off x="277081" y="1196752"/>
            <a:ext cx="8589838" cy="42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717550" indent="-717550" eaLnBrk="1" hangingPunct="1">
              <a:lnSpc>
                <a:spcPct val="110000"/>
              </a:lnSpc>
              <a:buNone/>
              <a:defRPr/>
            </a:pPr>
            <a:r>
              <a:rPr lang="nl-NL" sz="2000" kern="0" dirty="0">
                <a:latin typeface="Calibri" panose="020F0502020204030204" pitchFamily="34" charset="0"/>
                <a:ea typeface="ＭＳ Ｐゴシック"/>
                <a:cs typeface="+mn-cs"/>
              </a:rPr>
              <a:t>1.	Burgerrecensenten voegen wel iets toe.</a:t>
            </a:r>
          </a:p>
          <a:p>
            <a:pPr marL="717550" indent="-717550" eaLnBrk="1" hangingPunct="1">
              <a:lnSpc>
                <a:spcPct val="110000"/>
              </a:lnSpc>
              <a:buNone/>
              <a:defRPr/>
            </a:pPr>
            <a:r>
              <a:rPr lang="nl-NL" sz="2000" kern="0" dirty="0">
                <a:latin typeface="Calibri" panose="020F0502020204030204" pitchFamily="34" charset="0"/>
                <a:ea typeface="ＭＳ Ｐゴシック"/>
                <a:cs typeface="+mn-cs"/>
              </a:rPr>
              <a:t>1.1a	Zij hebben in korte tijd een aantal podia gecreëerd waar de liefde voor lezen en literatuur een hoofdrol speelt.</a:t>
            </a:r>
          </a:p>
          <a:p>
            <a:pPr marL="717550" indent="-717550" eaLnBrk="1" hangingPunct="1">
              <a:lnSpc>
                <a:spcPct val="110000"/>
              </a:lnSpc>
              <a:buNone/>
              <a:defRPr/>
            </a:pPr>
            <a:r>
              <a:rPr lang="nl-NL" sz="2000" kern="0" dirty="0">
                <a:latin typeface="Calibri" panose="020F0502020204030204" pitchFamily="34" charset="0"/>
                <a:ea typeface="ＭＳ Ｐゴシック"/>
                <a:cs typeface="+mn-cs"/>
              </a:rPr>
              <a:t>1.1b 	Deze podia hebben een meerwaarde.</a:t>
            </a:r>
          </a:p>
          <a:p>
            <a:pPr marL="984250" indent="-717550" eaLnBrk="1" hangingPunct="1">
              <a:lnSpc>
                <a:spcPct val="110000"/>
              </a:lnSpc>
              <a:buNone/>
              <a:defRPr/>
            </a:pPr>
            <a:r>
              <a:rPr lang="nl-NL" sz="2000" kern="0" dirty="0">
                <a:latin typeface="Calibri" panose="020F0502020204030204" pitchFamily="34" charset="0"/>
                <a:ea typeface="ＭＳ Ｐゴシック"/>
                <a:cs typeface="+mn-cs"/>
              </a:rPr>
              <a:t>1.1b.1 	Ze stimuleren (jonge)mensen tot lezen en tot nadenken over literatuur.</a:t>
            </a:r>
          </a:p>
          <a:p>
            <a:pPr marL="717550" indent="-717550" eaLnBrk="1" hangingPunct="1">
              <a:lnSpc>
                <a:spcPct val="110000"/>
              </a:lnSpc>
              <a:buNone/>
              <a:defRPr/>
            </a:pPr>
            <a:r>
              <a:rPr lang="nl-NL" sz="2000" kern="0" dirty="0">
                <a:latin typeface="Calibri" panose="020F0502020204030204" pitchFamily="34" charset="0"/>
                <a:ea typeface="ＭＳ Ｐゴシック"/>
                <a:cs typeface="+mn-cs"/>
              </a:rPr>
              <a:t>1.2 	</a:t>
            </a:r>
            <a:r>
              <a:rPr lang="nl-NL" sz="2000" kern="0" dirty="0" err="1">
                <a:latin typeface="Calibri" panose="020F0502020204030204" pitchFamily="34" charset="0"/>
                <a:ea typeface="ＭＳ Ｐゴシック"/>
                <a:cs typeface="+mn-cs"/>
              </a:rPr>
              <a:t>Webrecensenten</a:t>
            </a:r>
            <a:r>
              <a:rPr lang="nl-NL" sz="2000" kern="0" dirty="0">
                <a:latin typeface="Calibri" panose="020F0502020204030204" pitchFamily="34" charset="0"/>
                <a:ea typeface="ＭＳ Ｐゴシック"/>
                <a:cs typeface="+mn-cs"/>
              </a:rPr>
              <a:t> bieden wat professionele boekbesprekers niet kunnen bieden: een frisse blik.</a:t>
            </a:r>
          </a:p>
          <a:p>
            <a:pPr marL="1168400" indent="-717550" eaLnBrk="1" hangingPunct="1">
              <a:lnSpc>
                <a:spcPct val="110000"/>
              </a:lnSpc>
              <a:buNone/>
              <a:defRPr/>
            </a:pPr>
            <a:r>
              <a:rPr lang="nl-NL" sz="2000" kern="0" dirty="0">
                <a:latin typeface="Calibri" panose="020F0502020204030204" pitchFamily="34" charset="0"/>
                <a:ea typeface="ＭＳ Ｐゴシック"/>
                <a:cs typeface="+mn-cs"/>
              </a:rPr>
              <a:t>1.2.1a 	Zonder dat zij weten... bespreken zij puur de boeken die ze onder ogen krijgen.</a:t>
            </a:r>
          </a:p>
          <a:p>
            <a:pPr marL="1168400" indent="-717550" eaLnBrk="1" hangingPunct="1">
              <a:lnSpc>
                <a:spcPct val="110000"/>
              </a:lnSpc>
              <a:buNone/>
              <a:defRPr/>
            </a:pPr>
            <a:r>
              <a:rPr lang="nl-NL" sz="2000" kern="0" dirty="0">
                <a:latin typeface="Calibri" panose="020F0502020204030204" pitchFamily="34" charset="0"/>
                <a:ea typeface="ＭＳ Ｐゴシック"/>
                <a:cs typeface="+mn-cs"/>
              </a:rPr>
              <a:t>1.2.1b 	Zij lopen niet al jaren de literaire feestjes af en prikken niet wekelijks een vorkje met de een of andere leuke schrijfster. (eventueel los)</a:t>
            </a:r>
          </a:p>
          <a:p>
            <a:pPr marL="1168400" indent="-717550" eaLnBrk="1" hangingPunct="1">
              <a:lnSpc>
                <a:spcPct val="110000"/>
              </a:lnSpc>
              <a:buNone/>
              <a:defRPr/>
            </a:pPr>
            <a:r>
              <a:rPr lang="nl-NL" sz="2000" kern="0" dirty="0">
                <a:latin typeface="Calibri" panose="020F0502020204030204" pitchFamily="34" charset="0"/>
                <a:ea typeface="ＭＳ Ｐゴシック"/>
                <a:cs typeface="+mn-cs"/>
              </a:rPr>
              <a:t>1.2.1c 	Het kan hun niets schelen dat Kluunoveral wordt neergesabeld en ze doen lekker waar ze zelf zin in hebben. (eventueel los)</a:t>
            </a:r>
          </a:p>
        </p:txBody>
      </p:sp>
    </p:spTree>
    <p:extLst>
      <p:ext uri="{BB962C8B-B14F-4D97-AF65-F5344CB8AC3E}">
        <p14:creationId xmlns:p14="http://schemas.microsoft.com/office/powerpoint/2010/main" val="3976375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Na dit college…</a:t>
            </a:r>
          </a:p>
        </p:txBody>
      </p:sp>
      <p:sp>
        <p:nvSpPr>
          <p:cNvPr id="5" name="Rectangle 7">
            <a:extLst>
              <a:ext uri="{FF2B5EF4-FFF2-40B4-BE49-F238E27FC236}">
                <a16:creationId xmlns:a16="http://schemas.microsoft.com/office/drawing/2014/main" id="{A3DF8810-356E-4E49-AB07-DC34F4D1F9A4}"/>
              </a:ext>
            </a:extLst>
          </p:cNvPr>
          <p:cNvSpPr txBox="1">
            <a:spLocks noChangeArrowheads="1"/>
          </p:cNvSpPr>
          <p:nvPr/>
        </p:nvSpPr>
        <p:spPr bwMode="auto">
          <a:xfrm>
            <a:off x="611188" y="1268760"/>
            <a:ext cx="794226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nl-NL" sz="22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Kun je vanuit </a:t>
            </a:r>
            <a:r>
              <a:rPr kumimoji="0" lang="nl-NL" sz="2200" b="0" i="0" u="none" strike="noStrike" kern="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pragma</a:t>
            </a:r>
            <a:r>
              <a:rPr kumimoji="0" lang="nl-NL" sz="22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-dialectisch oogpunt </a:t>
            </a:r>
            <a:r>
              <a:rPr kumimoji="0" lang="nl-NL" sz="2200" b="0" i="0" u="none" strike="noStrike" kern="0" cap="none" spc="0" normalizeH="0" baseline="0" noProof="0" dirty="0" err="1">
                <a:ln>
                  <a:noFill/>
                </a:ln>
                <a:solidFill>
                  <a:srgbClr val="BBE0E3">
                    <a:lumMod val="50000"/>
                  </a:srgbClr>
                </a:solidFill>
                <a:effectLst/>
                <a:uLnTx/>
                <a:uFillTx/>
                <a:latin typeface="Calibri" panose="020F0502020204030204" pitchFamily="34" charset="0"/>
                <a:ea typeface="MS PGothic" panose="020B0600070205080204" pitchFamily="34" charset="-128"/>
                <a:cs typeface="Calibri" panose="020F0502020204030204" pitchFamily="34" charset="0"/>
              </a:rPr>
              <a:t>discussiezetten</a:t>
            </a:r>
            <a:r>
              <a:rPr kumimoji="0" lang="nl-NL" sz="2200" b="0" i="0" u="none" strike="noStrike" kern="0" cap="none" spc="0" normalizeH="0" baseline="0" noProof="0" dirty="0">
                <a:ln>
                  <a:noFill/>
                </a:ln>
                <a:solidFill>
                  <a:srgbClr val="BBE0E3">
                    <a:lumMod val="50000"/>
                  </a:srgbClr>
                </a:solidFill>
                <a:effectLst/>
                <a:uLnTx/>
                <a:uFillTx/>
                <a:latin typeface="Calibri" panose="020F0502020204030204" pitchFamily="34" charset="0"/>
                <a:ea typeface="MS PGothic" panose="020B0600070205080204" pitchFamily="34" charset="-128"/>
                <a:cs typeface="Calibri" panose="020F0502020204030204" pitchFamily="34" charset="0"/>
              </a:rPr>
              <a:t> analyseren en beoordelen </a:t>
            </a:r>
            <a:r>
              <a:rPr kumimoji="0" lang="nl-NL" sz="22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(argumentatiestructuren, -schema’s, logische geldigheid, kritische vragen, drogredenen);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nl-NL" sz="22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nl-NL" sz="22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Kun je deze </a:t>
            </a:r>
            <a:r>
              <a:rPr kumimoji="0" lang="nl-NL" sz="2200" b="0" i="0" u="none" strike="noStrike" kern="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discussiezetten</a:t>
            </a:r>
            <a:r>
              <a:rPr kumimoji="0" lang="nl-NL" sz="22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 ook in een </a:t>
            </a:r>
            <a:r>
              <a:rPr kumimoji="0" lang="nl-NL" sz="2200" b="0" i="0" u="none" strike="noStrike" kern="0" cap="none" spc="0" normalizeH="0" baseline="0" noProof="0" dirty="0">
                <a:ln>
                  <a:noFill/>
                </a:ln>
                <a:solidFill>
                  <a:srgbClr val="BBE0E3">
                    <a:lumMod val="50000"/>
                  </a:srgbClr>
                </a:solidFill>
                <a:effectLst/>
                <a:uLnTx/>
                <a:uFillTx/>
                <a:latin typeface="Calibri" panose="020F0502020204030204" pitchFamily="34" charset="0"/>
                <a:ea typeface="MS PGothic" panose="020B0600070205080204" pitchFamily="34" charset="-128"/>
                <a:cs typeface="Calibri" panose="020F0502020204030204" pitchFamily="34" charset="0"/>
              </a:rPr>
              <a:t>retorische context </a:t>
            </a:r>
            <a:r>
              <a:rPr kumimoji="0" lang="nl-NL" sz="22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plaatsen (genre, ordening, overtuigingsmiddelen, stijlfiguren, stijldeugden)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nl-NL" sz="22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nl-NL" sz="22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En weet je aan te geven in hoeverre een </a:t>
            </a:r>
            <a:r>
              <a:rPr kumimoji="0" lang="nl-NL" sz="2200" b="0" i="0" u="none" strike="noStrike" kern="0" cap="none" spc="0" normalizeH="0" baseline="0" noProof="0" dirty="0">
                <a:ln>
                  <a:noFill/>
                </a:ln>
                <a:solidFill>
                  <a:srgbClr val="BBE0E3">
                    <a:lumMod val="50000"/>
                  </a:srgbClr>
                </a:solidFill>
                <a:effectLst/>
                <a:uLnTx/>
                <a:uFillTx/>
                <a:latin typeface="Calibri" panose="020F0502020204030204" pitchFamily="34" charset="0"/>
                <a:ea typeface="MS PGothic" panose="020B0600070205080204" pitchFamily="34" charset="-128"/>
                <a:cs typeface="Calibri" panose="020F0502020204030204" pitchFamily="34" charset="0"/>
              </a:rPr>
              <a:t>dialectische en retorische benadering </a:t>
            </a:r>
            <a:r>
              <a:rPr kumimoji="0" lang="nl-NL" sz="22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verenigbaar zijn (redelijkheid, effectiviteit, strategisch manoeuvreren).</a:t>
            </a:r>
          </a:p>
          <a:p>
            <a:pPr marL="0" marR="0" lvl="0" indent="0" algn="l" defTabSz="914400" rtl="0" eaLnBrk="0" fontAlgn="base" latinLnBrk="0" hangingPunct="0">
              <a:lnSpc>
                <a:spcPct val="100000"/>
              </a:lnSpc>
              <a:spcBef>
                <a:spcPct val="20000"/>
              </a:spcBef>
              <a:spcAft>
                <a:spcPct val="0"/>
              </a:spcAft>
              <a:buClrTx/>
              <a:buSzTx/>
              <a:buNone/>
              <a:tabLst/>
              <a:defRPr/>
            </a:pPr>
            <a:endParaRPr kumimoji="0" lang="nl-NL" sz="22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nl-NL" sz="2000" kern="0" dirty="0">
                <a:solidFill>
                  <a:srgbClr val="000000"/>
                </a:solidFill>
                <a:latin typeface="Calibri" panose="020F0502020204030204" pitchFamily="34" charset="0"/>
                <a:cs typeface="Calibri" panose="020F0502020204030204" pitchFamily="34" charset="0"/>
              </a:rPr>
              <a:t>(Kun je de theorie toepassen op je eigen praktijk)</a:t>
            </a:r>
            <a:endParaRPr kumimoji="0" lang="nl-NL"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nl-NL" sz="2800" b="0" i="0" u="none" strike="noStrike" kern="0" cap="none" spc="0" normalizeH="0" baseline="0" noProof="0" dirty="0">
              <a:ln>
                <a:noFill/>
              </a:ln>
              <a:solidFill>
                <a:srgbClr val="000000"/>
              </a:solidFill>
              <a:effectLst/>
              <a:uLnTx/>
              <a:uFillTx/>
              <a:latin typeface="Calibri"/>
              <a:ea typeface="MS PGothic" panose="020B0600070205080204" pitchFamily="34" charset="-128"/>
              <a:cs typeface="Calibri"/>
            </a:endParaRPr>
          </a:p>
        </p:txBody>
      </p:sp>
    </p:spTree>
    <p:extLst>
      <p:ext uri="{BB962C8B-B14F-4D97-AF65-F5344CB8AC3E}">
        <p14:creationId xmlns:p14="http://schemas.microsoft.com/office/powerpoint/2010/main" val="825085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Tentamen (30 mei 13.00-15.00)</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412776"/>
            <a:ext cx="8271791"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buFont typeface="Arial" panose="020B0604020202020204" pitchFamily="34" charset="0"/>
              <a:buChar char="•"/>
            </a:pPr>
            <a:r>
              <a:rPr lang="nl-NL" altLang="nl-NL" sz="2800" kern="0" dirty="0">
                <a:solidFill>
                  <a:schemeClr val="tx1"/>
                </a:solidFill>
                <a:latin typeface="Calibri" panose="020F0502020204030204" pitchFamily="34" charset="0"/>
              </a:rPr>
              <a:t>Tentamen in </a:t>
            </a:r>
            <a:r>
              <a:rPr lang="nl-NL" altLang="nl-NL" sz="2800" kern="0" dirty="0" err="1">
                <a:solidFill>
                  <a:schemeClr val="tx1"/>
                </a:solidFill>
                <a:latin typeface="Calibri" panose="020F0502020204030204" pitchFamily="34" charset="0"/>
              </a:rPr>
              <a:t>Lipsius</a:t>
            </a:r>
            <a:r>
              <a:rPr lang="nl-NL" altLang="nl-NL" sz="2800" kern="0" dirty="0">
                <a:solidFill>
                  <a:schemeClr val="tx1"/>
                </a:solidFill>
                <a:latin typeface="Calibri" panose="020F0502020204030204" pitchFamily="34" charset="0"/>
              </a:rPr>
              <a:t> 011;</a:t>
            </a:r>
          </a:p>
          <a:p>
            <a:pPr marL="342900" indent="-342900" algn="l" eaLnBrk="1" hangingPunct="1">
              <a:buFont typeface="Arial" panose="020B0604020202020204" pitchFamily="34" charset="0"/>
              <a:buChar char="•"/>
            </a:pPr>
            <a:r>
              <a:rPr lang="nl-NL" altLang="nl-NL" sz="2800" kern="0" dirty="0">
                <a:solidFill>
                  <a:schemeClr val="tx1"/>
                </a:solidFill>
                <a:latin typeface="Calibri" panose="020F0502020204030204" pitchFamily="34" charset="0"/>
              </a:rPr>
              <a:t>Getoetst wordt de stof van colleges 1 t/m 12!</a:t>
            </a:r>
          </a:p>
          <a:p>
            <a:pPr marL="342900" indent="-342900" algn="l" eaLnBrk="1" hangingPunct="1">
              <a:buFont typeface="Arial" panose="020B0604020202020204" pitchFamily="34" charset="0"/>
              <a:buChar char="•"/>
            </a:pPr>
            <a:r>
              <a:rPr lang="nl-NL" altLang="nl-NL" sz="2800" kern="0" dirty="0">
                <a:solidFill>
                  <a:schemeClr val="tx1"/>
                </a:solidFill>
                <a:latin typeface="Calibri" panose="020F0502020204030204" pitchFamily="34" charset="0"/>
              </a:rPr>
              <a:t>Je krijgt een tekst (c. 1,5-2 A4’tje) met vragen, over bijvoorbeeld: </a:t>
            </a:r>
          </a:p>
          <a:p>
            <a:pPr marL="800100" lvl="1" indent="-342900" algn="l" eaLnBrk="1" hangingPunct="1">
              <a:buFont typeface="Arial" panose="020B0604020202020204" pitchFamily="34" charset="0"/>
              <a:buChar char="•"/>
            </a:pPr>
            <a:r>
              <a:rPr lang="nl-NL" altLang="nl-NL" sz="2000" kern="0" dirty="0">
                <a:solidFill>
                  <a:schemeClr val="tx1"/>
                </a:solidFill>
                <a:latin typeface="Calibri" panose="020F0502020204030204" pitchFamily="34" charset="0"/>
              </a:rPr>
              <a:t>Type verschil van mening en discussierollen</a:t>
            </a:r>
          </a:p>
          <a:p>
            <a:pPr marL="800100" lvl="1" indent="-342900" algn="l" eaLnBrk="1" hangingPunct="1">
              <a:buFont typeface="Arial" panose="020B0604020202020204" pitchFamily="34" charset="0"/>
              <a:buChar char="•"/>
            </a:pPr>
            <a:r>
              <a:rPr lang="nl-NL" altLang="nl-NL" sz="2000" kern="0" dirty="0">
                <a:solidFill>
                  <a:schemeClr val="tx1"/>
                </a:solidFill>
                <a:latin typeface="Calibri" panose="020F0502020204030204" pitchFamily="34" charset="0"/>
              </a:rPr>
              <a:t>Retorische delen van de redevoering, dialectische discussiefasen</a:t>
            </a:r>
          </a:p>
          <a:p>
            <a:pPr marL="800100" lvl="1" indent="-342900" algn="l" eaLnBrk="1" hangingPunct="1">
              <a:buFont typeface="Arial" panose="020B0604020202020204" pitchFamily="34" charset="0"/>
              <a:buChar char="•"/>
            </a:pPr>
            <a:r>
              <a:rPr lang="nl-NL" altLang="nl-NL" sz="2000" kern="0" dirty="0">
                <a:solidFill>
                  <a:schemeClr val="tx1"/>
                </a:solidFill>
                <a:latin typeface="Calibri" panose="020F0502020204030204" pitchFamily="34" charset="0"/>
              </a:rPr>
              <a:t>Standpunt en bijbehorend genre, standaardgeschilpunten</a:t>
            </a:r>
          </a:p>
          <a:p>
            <a:pPr marL="800100" lvl="1" indent="-342900" algn="l" eaLnBrk="1" hangingPunct="1">
              <a:buFont typeface="Arial" panose="020B0604020202020204" pitchFamily="34" charset="0"/>
              <a:buChar char="•"/>
            </a:pPr>
            <a:r>
              <a:rPr lang="nl-NL" altLang="nl-NL" sz="2000" kern="0" dirty="0">
                <a:solidFill>
                  <a:schemeClr val="tx1"/>
                </a:solidFill>
                <a:latin typeface="Calibri" panose="020F0502020204030204" pitchFamily="34" charset="0"/>
              </a:rPr>
              <a:t>Stijlfiguren, drogredenen en discussieregels</a:t>
            </a:r>
          </a:p>
          <a:p>
            <a:pPr marL="800100" lvl="1" indent="-342900" algn="l" eaLnBrk="1" hangingPunct="1">
              <a:buFont typeface="Arial" panose="020B0604020202020204" pitchFamily="34" charset="0"/>
              <a:buChar char="•"/>
            </a:pPr>
            <a:r>
              <a:rPr lang="nl-NL" altLang="nl-NL" sz="2000" kern="0" dirty="0">
                <a:solidFill>
                  <a:schemeClr val="tx1"/>
                </a:solidFill>
                <a:latin typeface="Calibri" panose="020F0502020204030204" pitchFamily="34" charset="0"/>
              </a:rPr>
              <a:t>Aspecten van strategisch manoeuvreren</a:t>
            </a:r>
          </a:p>
          <a:p>
            <a:pPr marL="800100" lvl="1" indent="-342900" algn="l" eaLnBrk="1" hangingPunct="1">
              <a:buFont typeface="Arial" panose="020B0604020202020204" pitchFamily="34" charset="0"/>
              <a:buChar char="•"/>
            </a:pPr>
            <a:r>
              <a:rPr lang="nl-NL" altLang="nl-NL" sz="2000" kern="0" dirty="0">
                <a:solidFill>
                  <a:schemeClr val="tx1"/>
                </a:solidFill>
                <a:latin typeface="Calibri" panose="020F0502020204030204" pitchFamily="34" charset="0"/>
              </a:rPr>
              <a:t>&amp;c.</a:t>
            </a:r>
          </a:p>
          <a:p>
            <a:pPr marL="342900" indent="-342900" algn="l" eaLnBrk="1" hangingPunct="1">
              <a:buFont typeface="Arial" panose="020B0604020202020204" pitchFamily="34" charset="0"/>
              <a:buChar char="•"/>
            </a:pPr>
            <a:r>
              <a:rPr lang="nl-NL" altLang="nl-NL" sz="2800" kern="0" dirty="0">
                <a:solidFill>
                  <a:schemeClr val="tx1"/>
                </a:solidFill>
                <a:latin typeface="Calibri" panose="020F0502020204030204" pitchFamily="34" charset="0"/>
              </a:rPr>
              <a:t>Telt voor 67% mee (eerste tentamen voor 33%);</a:t>
            </a:r>
          </a:p>
          <a:p>
            <a:pPr marL="342900" indent="-342900" algn="l" eaLnBrk="1" hangingPunct="1">
              <a:buFont typeface="Arial" panose="020B0604020202020204" pitchFamily="34" charset="0"/>
              <a:buChar char="•"/>
            </a:pPr>
            <a:r>
              <a:rPr lang="nl-NL" altLang="nl-NL" sz="2800" kern="0" dirty="0">
                <a:solidFill>
                  <a:schemeClr val="tx1"/>
                </a:solidFill>
                <a:latin typeface="Calibri" panose="020F0502020204030204" pitchFamily="34" charset="0"/>
              </a:rPr>
              <a:t>Indien het eindcijfer onvoldoende is, hertentamen over de gehele stof (20 juni).</a:t>
            </a:r>
          </a:p>
          <a:p>
            <a:pPr lvl="1" algn="l" eaLnBrk="1" hangingPunct="1"/>
            <a:endParaRPr lang="nl-NL" altLang="nl-NL" sz="2800" kern="0" dirty="0">
              <a:solidFill>
                <a:schemeClr val="tx1"/>
              </a:solidFill>
              <a:latin typeface="Calibri" panose="020F0502020204030204" pitchFamily="34" charset="0"/>
            </a:endParaRPr>
          </a:p>
        </p:txBody>
      </p:sp>
    </p:spTree>
    <p:extLst>
      <p:ext uri="{BB962C8B-B14F-4D97-AF65-F5344CB8AC3E}">
        <p14:creationId xmlns:p14="http://schemas.microsoft.com/office/powerpoint/2010/main" val="1270783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Strategisch manoeuvreren</a:t>
            </a:r>
          </a:p>
        </p:txBody>
      </p:sp>
      <p:sp>
        <p:nvSpPr>
          <p:cNvPr id="5" name="Tekstvak 7">
            <a:extLst>
              <a:ext uri="{FF2B5EF4-FFF2-40B4-BE49-F238E27FC236}">
                <a16:creationId xmlns:a16="http://schemas.microsoft.com/office/drawing/2014/main" id="{B614AA0B-3338-4614-84F8-E81674967ED7}"/>
              </a:ext>
            </a:extLst>
          </p:cNvPr>
          <p:cNvSpPr txBox="1"/>
          <p:nvPr/>
        </p:nvSpPr>
        <p:spPr>
          <a:xfrm>
            <a:off x="539552" y="2442865"/>
            <a:ext cx="2737048" cy="2246769"/>
          </a:xfrm>
          <a:prstGeom prst="rect">
            <a:avLst/>
          </a:prstGeom>
          <a:solidFill>
            <a:srgbClr val="002060"/>
          </a:solidFill>
        </p:spPr>
        <p:txBody>
          <a:bodyPr wrap="square">
            <a:spAutoFit/>
          </a:bodyPr>
          <a:lstStyle/>
          <a:p>
            <a:pPr>
              <a:defRPr/>
            </a:pPr>
            <a:endParaRPr lang="nl-NL" dirty="0">
              <a:solidFill>
                <a:schemeClr val="bg1"/>
              </a:solidFill>
              <a:latin typeface="Calibri"/>
              <a:ea typeface="MS PGothic" charset="0"/>
              <a:cs typeface="Calibri"/>
            </a:endParaRPr>
          </a:p>
          <a:p>
            <a:pPr algn="ctr">
              <a:defRPr/>
            </a:pPr>
            <a:r>
              <a:rPr lang="nl-NL" sz="2600" b="1" dirty="0">
                <a:solidFill>
                  <a:srgbClr val="FFFF00"/>
                </a:solidFill>
                <a:latin typeface="Calibri"/>
                <a:ea typeface="MS PGothic" charset="0"/>
                <a:cs typeface="Calibri"/>
              </a:rPr>
              <a:t>Dialectisch doel</a:t>
            </a:r>
            <a:r>
              <a:rPr lang="nl-NL" sz="2600" dirty="0">
                <a:solidFill>
                  <a:srgbClr val="FFFF00"/>
                </a:solidFill>
                <a:latin typeface="Calibri"/>
                <a:ea typeface="MS PGothic" charset="0"/>
                <a:cs typeface="Calibri"/>
              </a:rPr>
              <a:t>:</a:t>
            </a:r>
          </a:p>
          <a:p>
            <a:pPr algn="ctr">
              <a:defRPr/>
            </a:pPr>
            <a:r>
              <a:rPr lang="nl-NL" sz="2600" dirty="0">
                <a:solidFill>
                  <a:schemeClr val="bg1"/>
                </a:solidFill>
                <a:latin typeface="Calibri"/>
                <a:ea typeface="MS PGothic" charset="0"/>
                <a:cs typeface="Calibri"/>
              </a:rPr>
              <a:t>(Redelijk oplossen van het verschil van mening)</a:t>
            </a:r>
          </a:p>
          <a:p>
            <a:pPr>
              <a:defRPr/>
            </a:pPr>
            <a:endParaRPr lang="nl-NL" dirty="0">
              <a:solidFill>
                <a:schemeClr val="bg1"/>
              </a:solidFill>
              <a:latin typeface="Calibri"/>
              <a:ea typeface="MS PGothic" charset="0"/>
              <a:cs typeface="Calibri"/>
            </a:endParaRPr>
          </a:p>
        </p:txBody>
      </p:sp>
      <p:sp>
        <p:nvSpPr>
          <p:cNvPr id="6" name="Tekstvak 6">
            <a:extLst>
              <a:ext uri="{FF2B5EF4-FFF2-40B4-BE49-F238E27FC236}">
                <a16:creationId xmlns:a16="http://schemas.microsoft.com/office/drawing/2014/main" id="{1A91AF96-3D95-4CA8-9231-72DA33E756DA}"/>
              </a:ext>
            </a:extLst>
          </p:cNvPr>
          <p:cNvSpPr txBox="1">
            <a:spLocks noChangeArrowheads="1"/>
          </p:cNvSpPr>
          <p:nvPr/>
        </p:nvSpPr>
        <p:spPr bwMode="auto">
          <a:xfrm>
            <a:off x="5867400" y="2442865"/>
            <a:ext cx="2737048" cy="2246313"/>
          </a:xfrm>
          <a:prstGeom prst="rect">
            <a:avLst/>
          </a:prstGeom>
          <a:solidFill>
            <a:srgbClr val="002060"/>
          </a:solidFill>
          <a:ln>
            <a:noFill/>
          </a:ln>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nl-NL" altLang="nl-NL" sz="1800" dirty="0">
              <a:solidFill>
                <a:schemeClr val="bg1"/>
              </a:solidFill>
              <a:latin typeface="Calibri" panose="020F0502020204030204" pitchFamily="34" charset="0"/>
            </a:endParaRPr>
          </a:p>
          <a:p>
            <a:pPr algn="ctr" eaLnBrk="1" hangingPunct="1">
              <a:spcBef>
                <a:spcPct val="0"/>
              </a:spcBef>
              <a:buFontTx/>
              <a:buNone/>
            </a:pPr>
            <a:r>
              <a:rPr lang="nl-NL" altLang="nl-NL" sz="2600" b="1" dirty="0">
                <a:solidFill>
                  <a:srgbClr val="FFFF00"/>
                </a:solidFill>
                <a:latin typeface="Calibri" panose="020F0502020204030204" pitchFamily="34" charset="0"/>
              </a:rPr>
              <a:t>Retorisch doel</a:t>
            </a:r>
            <a:r>
              <a:rPr lang="nl-NL" altLang="nl-NL" sz="2600" dirty="0">
                <a:solidFill>
                  <a:srgbClr val="FFFF00"/>
                </a:solidFill>
                <a:latin typeface="Calibri" panose="020F0502020204030204" pitchFamily="34" charset="0"/>
              </a:rPr>
              <a:t>:</a:t>
            </a:r>
          </a:p>
          <a:p>
            <a:pPr algn="ctr" eaLnBrk="1" hangingPunct="1">
              <a:spcBef>
                <a:spcPct val="0"/>
              </a:spcBef>
              <a:buFontTx/>
              <a:buNone/>
            </a:pPr>
            <a:r>
              <a:rPr lang="nl-NL" altLang="nl-NL" sz="2600" dirty="0">
                <a:solidFill>
                  <a:schemeClr val="bg1"/>
                </a:solidFill>
                <a:latin typeface="Calibri" panose="020F0502020204030204" pitchFamily="34" charset="0"/>
              </a:rPr>
              <a:t>(Effectief het standpunt doen accepteren)</a:t>
            </a:r>
          </a:p>
          <a:p>
            <a:pPr algn="ctr" eaLnBrk="1" hangingPunct="1">
              <a:spcBef>
                <a:spcPct val="0"/>
              </a:spcBef>
              <a:buFontTx/>
              <a:buNone/>
            </a:pPr>
            <a:endParaRPr lang="nl-NL" altLang="nl-NL" sz="1800" dirty="0">
              <a:solidFill>
                <a:schemeClr val="bg1"/>
              </a:solidFill>
              <a:latin typeface="Calibri" panose="020F0502020204030204" pitchFamily="34" charset="0"/>
            </a:endParaRPr>
          </a:p>
        </p:txBody>
      </p:sp>
      <p:pic>
        <p:nvPicPr>
          <p:cNvPr id="7" name="Picture 2" descr="Tight Rope Walker Stickman Clip Art">
            <a:extLst>
              <a:ext uri="{FF2B5EF4-FFF2-40B4-BE49-F238E27FC236}">
                <a16:creationId xmlns:a16="http://schemas.microsoft.com/office/drawing/2014/main" id="{F5E8F9E6-8E0D-41E6-970D-1F04AB84D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988840"/>
            <a:ext cx="2828925"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4">
            <a:extLst>
              <a:ext uri="{FF2B5EF4-FFF2-40B4-BE49-F238E27FC236}">
                <a16:creationId xmlns:a16="http://schemas.microsoft.com/office/drawing/2014/main" id="{8223A085-2181-4E66-A052-38DB7360FA83}"/>
              </a:ext>
            </a:extLst>
          </p:cNvPr>
          <p:cNvSpPr txBox="1"/>
          <p:nvPr/>
        </p:nvSpPr>
        <p:spPr>
          <a:xfrm>
            <a:off x="0" y="5592722"/>
            <a:ext cx="9144000" cy="1292662"/>
          </a:xfrm>
          <a:prstGeom prst="rect">
            <a:avLst/>
          </a:prstGeom>
          <a:solidFill>
            <a:srgbClr val="002060"/>
          </a:solidFill>
          <a:ln>
            <a:solidFill>
              <a:srgbClr val="002060"/>
            </a:solidFill>
          </a:ln>
        </p:spPr>
        <p:txBody>
          <a:bodyPr>
            <a:spAutoFit/>
          </a:bodyPr>
          <a:lstStyle/>
          <a:p>
            <a:pPr marL="352425">
              <a:defRPr/>
            </a:pPr>
            <a:endParaRPr lang="nl-NL" sz="1200" dirty="0">
              <a:solidFill>
                <a:schemeClr val="bg1">
                  <a:lumMod val="95000"/>
                </a:schemeClr>
              </a:solidFill>
              <a:latin typeface="Calibri" panose="020F0502020204030204" pitchFamily="34" charset="0"/>
            </a:endParaRPr>
          </a:p>
          <a:p>
            <a:pPr marL="352425">
              <a:defRPr/>
            </a:pPr>
            <a:r>
              <a:rPr lang="nl-NL" sz="2400" b="1" dirty="0">
                <a:solidFill>
                  <a:schemeClr val="bg1">
                    <a:lumMod val="95000"/>
                  </a:schemeClr>
                </a:solidFill>
                <a:latin typeface="Calibri" panose="020F0502020204030204" pitchFamily="34" charset="0"/>
              </a:rPr>
              <a:t>Wordt er in elk betoog </a:t>
            </a:r>
            <a:r>
              <a:rPr lang="nl-NL" sz="2400" b="1" dirty="0">
                <a:solidFill>
                  <a:srgbClr val="FFFF00"/>
                </a:solidFill>
                <a:latin typeface="Calibri" panose="020F0502020204030204" pitchFamily="34" charset="0"/>
              </a:rPr>
              <a:t>strategisch gemanoeuvreerd</a:t>
            </a:r>
            <a:r>
              <a:rPr lang="nl-NL" sz="2400" b="1" dirty="0">
                <a:solidFill>
                  <a:schemeClr val="bg1"/>
                </a:solidFill>
                <a:latin typeface="Calibri" panose="020F0502020204030204" pitchFamily="34" charset="0"/>
              </a:rPr>
              <a:t>? Waarom wel/niet?</a:t>
            </a:r>
            <a:endParaRPr lang="nl-NL" sz="2400" b="1" dirty="0">
              <a:solidFill>
                <a:schemeClr val="bg1">
                  <a:lumMod val="95000"/>
                </a:schemeClr>
              </a:solidFill>
              <a:latin typeface="Calibri" panose="020F0502020204030204" pitchFamily="34" charset="0"/>
            </a:endParaRPr>
          </a:p>
          <a:p>
            <a:pPr marL="352425">
              <a:defRPr/>
            </a:pPr>
            <a:endParaRPr lang="en-GB" dirty="0"/>
          </a:p>
        </p:txBody>
      </p:sp>
    </p:spTree>
    <p:extLst>
      <p:ext uri="{BB962C8B-B14F-4D97-AF65-F5344CB8AC3E}">
        <p14:creationId xmlns:p14="http://schemas.microsoft.com/office/powerpoint/2010/main" val="1544472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solidFill>
                  <a:schemeClr val="tx1"/>
                </a:solidFill>
                <a:latin typeface="Calibri" panose="020F0502020204030204" pitchFamily="34" charset="0"/>
              </a:rPr>
              <a:t>Volgende week </a:t>
            </a:r>
            <a:r>
              <a:rPr lang="nl-NL" u="sng" dirty="0">
                <a:solidFill>
                  <a:schemeClr val="tx1"/>
                </a:solidFill>
                <a:latin typeface="Calibri" panose="020F0502020204030204" pitchFamily="34" charset="0"/>
              </a:rPr>
              <a:t>donderdag</a:t>
            </a:r>
            <a:r>
              <a:rPr lang="nl-NL" dirty="0">
                <a:solidFill>
                  <a:schemeClr val="tx1"/>
                </a:solidFill>
                <a:latin typeface="Calibri" panose="020F0502020204030204" pitchFamily="34" charset="0"/>
              </a:rPr>
              <a:t> (23 mei)</a:t>
            </a:r>
          </a:p>
        </p:txBody>
      </p:sp>
      <p:sp>
        <p:nvSpPr>
          <p:cNvPr id="15" name="Rectangle 2">
            <a:extLst>
              <a:ext uri="{FF2B5EF4-FFF2-40B4-BE49-F238E27FC236}">
                <a16:creationId xmlns:a16="http://schemas.microsoft.com/office/drawing/2014/main" id="{B47E24D6-6D97-41D0-BFD9-B2CF99363A55}"/>
              </a:ext>
            </a:extLst>
          </p:cNvPr>
          <p:cNvSpPr txBox="1">
            <a:spLocks noChangeArrowheads="1"/>
          </p:cNvSpPr>
          <p:nvPr/>
        </p:nvSpPr>
        <p:spPr bwMode="auto">
          <a:xfrm>
            <a:off x="392224" y="1412776"/>
            <a:ext cx="8271791"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a:lstStyle>
          <a:p>
            <a:pPr marL="342900" indent="-342900" algn="l" eaLnBrk="1" hangingPunct="1">
              <a:buFont typeface="Arial" panose="020B0604020202020204" pitchFamily="34" charset="0"/>
              <a:buChar char="•"/>
            </a:pPr>
            <a:r>
              <a:rPr lang="nl-NL" altLang="nl-NL" sz="2800" b="1" kern="0" dirty="0">
                <a:solidFill>
                  <a:schemeClr val="tx1"/>
                </a:solidFill>
                <a:latin typeface="Calibri" panose="020F0502020204030204" pitchFamily="34" charset="0"/>
              </a:rPr>
              <a:t>Optioneel</a:t>
            </a:r>
            <a:r>
              <a:rPr lang="nl-NL" altLang="nl-NL" sz="2800" kern="0" dirty="0">
                <a:solidFill>
                  <a:schemeClr val="tx1"/>
                </a:solidFill>
                <a:latin typeface="Calibri" panose="020F0502020204030204" pitchFamily="34" charset="0"/>
              </a:rPr>
              <a:t> vragenuur en/of bespreken extra oefenstof en proeftentamen voor wie wil. Van 11.15-14.00 in Huizinga 0.26 (alle groepen). </a:t>
            </a:r>
            <a:r>
              <a:rPr lang="nl-NL" altLang="nl-NL" sz="2800" u="sng" kern="0" dirty="0">
                <a:solidFill>
                  <a:schemeClr val="tx1"/>
                </a:solidFill>
                <a:latin typeface="Calibri" panose="020F0502020204030204" pitchFamily="34" charset="0"/>
              </a:rPr>
              <a:t>Laat ons van tevoren even per mail weten of je komt en of je specifieke vragen hebt!</a:t>
            </a:r>
          </a:p>
          <a:p>
            <a:pPr lvl="1" algn="l" eaLnBrk="1" hangingPunct="1"/>
            <a:endParaRPr lang="nl-NL" altLang="nl-NL" sz="2800" kern="0" dirty="0">
              <a:solidFill>
                <a:schemeClr val="tx1"/>
              </a:solidFill>
              <a:latin typeface="Calibri" panose="020F0502020204030204" pitchFamily="34" charset="0"/>
            </a:endParaRPr>
          </a:p>
        </p:txBody>
      </p:sp>
      <p:pic>
        <p:nvPicPr>
          <p:cNvPr id="5" name="Picture 4">
            <a:extLst>
              <a:ext uri="{FF2B5EF4-FFF2-40B4-BE49-F238E27FC236}">
                <a16:creationId xmlns:a16="http://schemas.microsoft.com/office/drawing/2014/main" id="{A73ED1E1-1FBB-EF38-4CE8-9E5DCB2EC5CB}"/>
              </a:ext>
            </a:extLst>
          </p:cNvPr>
          <p:cNvPicPr>
            <a:picLocks noChangeAspect="1"/>
          </p:cNvPicPr>
          <p:nvPr/>
        </p:nvPicPr>
        <p:blipFill rotWithShape="1">
          <a:blip r:embed="rId2"/>
          <a:srcRect l="23226" t="55600" r="27163" b="15001"/>
          <a:stretch/>
        </p:blipFill>
        <p:spPr>
          <a:xfrm>
            <a:off x="392224" y="3717032"/>
            <a:ext cx="8111486" cy="2703829"/>
          </a:xfrm>
          <a:prstGeom prst="rect">
            <a:avLst/>
          </a:prstGeom>
        </p:spPr>
      </p:pic>
    </p:spTree>
    <p:extLst>
      <p:ext uri="{BB962C8B-B14F-4D97-AF65-F5344CB8AC3E}">
        <p14:creationId xmlns:p14="http://schemas.microsoft.com/office/powerpoint/2010/main" val="1421118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solidFill>
                  <a:schemeClr val="tx1"/>
                </a:solidFill>
                <a:latin typeface="Calibri" panose="020F0502020204030204" pitchFamily="34" charset="0"/>
              </a:rPr>
              <a:t>S</a:t>
            </a:r>
            <a:r>
              <a:rPr lang="nl-NL" dirty="0" err="1">
                <a:solidFill>
                  <a:schemeClr val="tx1"/>
                </a:solidFill>
                <a:latin typeface="Calibri" panose="020F0502020204030204" pitchFamily="34" charset="0"/>
              </a:rPr>
              <a:t>ucces</a:t>
            </a:r>
            <a:r>
              <a:rPr lang="nl-NL" dirty="0">
                <a:solidFill>
                  <a:schemeClr val="tx1"/>
                </a:solidFill>
                <a:latin typeface="Calibri" panose="020F0502020204030204" pitchFamily="34" charset="0"/>
              </a:rPr>
              <a:t> met leren voor het tentamen!</a:t>
            </a:r>
          </a:p>
        </p:txBody>
      </p:sp>
      <p:pic>
        <p:nvPicPr>
          <p:cNvPr id="1026" name="Picture 2" descr="Hoe tackle je Mark Rutte? | Nederlands Debatinstituut">
            <a:extLst>
              <a:ext uri="{FF2B5EF4-FFF2-40B4-BE49-F238E27FC236}">
                <a16:creationId xmlns:a16="http://schemas.microsoft.com/office/drawing/2014/main" id="{7EC86EB8-1E55-3D5C-8482-C1F07E71E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036" y="3586680"/>
            <a:ext cx="4339532" cy="288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157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quêtecommissie: gaswinning rampzalig voor Groningers, Nederland heeft  ereschuld">
            <a:extLst>
              <a:ext uri="{FF2B5EF4-FFF2-40B4-BE49-F238E27FC236}">
                <a16:creationId xmlns:a16="http://schemas.microsoft.com/office/drawing/2014/main" id="{4DF35812-3656-2184-0622-DF6D5A57F0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868" y="823401"/>
            <a:ext cx="6948264" cy="52111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3CAA879-BAA6-D887-F211-04C164F5CE51}"/>
              </a:ext>
            </a:extLst>
          </p:cNvPr>
          <p:cNvSpPr txBox="1"/>
          <p:nvPr/>
        </p:nvSpPr>
        <p:spPr>
          <a:xfrm>
            <a:off x="1069133" y="6034599"/>
            <a:ext cx="6678488" cy="369332"/>
          </a:xfrm>
          <a:prstGeom prst="rect">
            <a:avLst/>
          </a:prstGeom>
          <a:noFill/>
        </p:spPr>
        <p:txBody>
          <a:bodyPr wrap="square">
            <a:spAutoFit/>
          </a:bodyPr>
          <a:lstStyle/>
          <a:p>
            <a:r>
              <a:rPr lang="en-US" dirty="0"/>
              <a:t>https://www.youtube.com/watch?v=r4Q8CqVChI8</a:t>
            </a:r>
          </a:p>
        </p:txBody>
      </p:sp>
    </p:spTree>
    <p:extLst>
      <p:ext uri="{BB962C8B-B14F-4D97-AF65-F5344CB8AC3E}">
        <p14:creationId xmlns:p14="http://schemas.microsoft.com/office/powerpoint/2010/main" val="1047272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18D1150-8A01-42AA-985C-91ACF4D89AB4}"/>
              </a:ext>
            </a:extLst>
          </p:cNvPr>
          <p:cNvSpPr txBox="1"/>
          <p:nvPr/>
        </p:nvSpPr>
        <p:spPr>
          <a:xfrm>
            <a:off x="0" y="6055833"/>
            <a:ext cx="9144000" cy="923330"/>
          </a:xfrm>
          <a:prstGeom prst="rect">
            <a:avLst/>
          </a:prstGeom>
          <a:solidFill>
            <a:srgbClr val="002060"/>
          </a:solidFill>
          <a:ln>
            <a:solidFill>
              <a:srgbClr val="002060"/>
            </a:solidFill>
          </a:ln>
        </p:spPr>
        <p:txBody>
          <a:bodyPr>
            <a:spAutoFit/>
          </a:bodyPr>
          <a:lstStyle/>
          <a:p>
            <a:pPr marL="352425">
              <a:defRPr/>
            </a:pPr>
            <a:endParaRPr lang="nl-NL" sz="1200" dirty="0">
              <a:solidFill>
                <a:srgbClr val="FFFF00"/>
              </a:solidFill>
              <a:latin typeface="Calibri" panose="020F0502020204030204" pitchFamily="34" charset="0"/>
            </a:endParaRPr>
          </a:p>
          <a:p>
            <a:pPr marL="352425">
              <a:defRPr/>
            </a:pPr>
            <a:r>
              <a:rPr lang="nl-NL" sz="2400" b="1" dirty="0">
                <a:solidFill>
                  <a:schemeClr val="bg1"/>
                </a:solidFill>
                <a:latin typeface="Calibri" panose="020F0502020204030204" pitchFamily="34" charset="0"/>
              </a:rPr>
              <a:t>Manoeuvreert Rutte hier strategisch? Zo ja, hoe?</a:t>
            </a:r>
            <a:endParaRPr lang="nl-NL" sz="2400" b="1" dirty="0">
              <a:solidFill>
                <a:schemeClr val="bg1">
                  <a:lumMod val="95000"/>
                </a:schemeClr>
              </a:solidFill>
              <a:latin typeface="Calibri" panose="020F0502020204030204" pitchFamily="34" charset="0"/>
            </a:endParaRPr>
          </a:p>
          <a:p>
            <a:pPr marL="352425">
              <a:defRPr/>
            </a:pPr>
            <a:endParaRPr lang="en-GB" dirty="0"/>
          </a:p>
        </p:txBody>
      </p:sp>
      <p:sp>
        <p:nvSpPr>
          <p:cNvPr id="9" name="Rectangle 7">
            <a:extLst>
              <a:ext uri="{FF2B5EF4-FFF2-40B4-BE49-F238E27FC236}">
                <a16:creationId xmlns:a16="http://schemas.microsoft.com/office/drawing/2014/main" id="{F4FC6D3C-9C2A-4AB5-803C-345915CE7606}"/>
              </a:ext>
            </a:extLst>
          </p:cNvPr>
          <p:cNvSpPr txBox="1">
            <a:spLocks noChangeArrowheads="1"/>
          </p:cNvSpPr>
          <p:nvPr/>
        </p:nvSpPr>
        <p:spPr bwMode="auto">
          <a:xfrm>
            <a:off x="197644" y="306735"/>
            <a:ext cx="8748712" cy="600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spcBef>
                <a:spcPct val="40000"/>
              </a:spcBef>
              <a:buFontTx/>
              <a:buNone/>
              <a:defRPr/>
            </a:pPr>
            <a:r>
              <a:rPr lang="nl-NL" altLang="nl-NL" sz="2000" kern="0" dirty="0">
                <a:latin typeface="Calibri" pitchFamily="34" charset="0"/>
              </a:rPr>
              <a:t>Dat zijn rauwe woorden, het zijn harde woorden, het zijn ook rake woorden. Het rapport staat er vol mee.</a:t>
            </a:r>
          </a:p>
          <a:p>
            <a:pPr marL="0" indent="0" eaLnBrk="1" hangingPunct="1">
              <a:spcBef>
                <a:spcPct val="40000"/>
              </a:spcBef>
              <a:buFontTx/>
              <a:buNone/>
              <a:defRPr/>
            </a:pPr>
            <a:r>
              <a:rPr lang="nl-NL" altLang="nl-NL" sz="2000" kern="0" dirty="0">
                <a:latin typeface="Calibri" pitchFamily="34" charset="0"/>
              </a:rPr>
              <a:t>Het zijn ook de woorden en verhalen die ik zelf hoor, elke keer als ik hier ben. Dus heeft de enquêtecommissie gelijk als zij zegt dat de inwoners van het aardbevingsgebied in Groningen en Noord-Drenthe decennialang in de steek zijn gelaten, dat zij te weinig zijn gehoord en dat hun belangen ondergeschikt zijn gemaakt aan een financieel belang van Nederland.</a:t>
            </a:r>
          </a:p>
          <a:p>
            <a:pPr marL="0" indent="0" eaLnBrk="1" hangingPunct="1">
              <a:spcBef>
                <a:spcPct val="40000"/>
              </a:spcBef>
              <a:buFontTx/>
              <a:buNone/>
              <a:defRPr/>
            </a:pPr>
            <a:r>
              <a:rPr lang="nl-NL" altLang="nl-NL" sz="2000" kern="0" dirty="0">
                <a:latin typeface="Calibri" pitchFamily="34" charset="0"/>
              </a:rPr>
              <a:t>Dat is de strekking van het enquêterapport en die onderschrijven we vandaag zonder reserve in de kabinetsreactie. De machine van de gaswinning denderde maar door en daardoor zijn niet alleen huizen, maar ook levens van mensen beschadigd.</a:t>
            </a:r>
          </a:p>
          <a:p>
            <a:pPr marL="0" indent="0" eaLnBrk="1" hangingPunct="1">
              <a:spcBef>
                <a:spcPct val="40000"/>
              </a:spcBef>
              <a:buFontTx/>
              <a:buNone/>
              <a:defRPr/>
            </a:pPr>
            <a:r>
              <a:rPr lang="nl-NL" altLang="nl-NL" sz="2000" kern="0" dirty="0">
                <a:latin typeface="Calibri" pitchFamily="34" charset="0"/>
              </a:rPr>
              <a:t>Daarvoor bied ik vandaag namens het kabinet excuses aan – hier in Groningen. Waar anders?</a:t>
            </a:r>
          </a:p>
          <a:p>
            <a:pPr marL="0" indent="0" eaLnBrk="1" hangingPunct="1">
              <a:spcBef>
                <a:spcPct val="40000"/>
              </a:spcBef>
              <a:buFontTx/>
              <a:buNone/>
              <a:defRPr/>
            </a:pPr>
            <a:r>
              <a:rPr lang="nl-NL" altLang="nl-NL" sz="2000" kern="0" dirty="0">
                <a:latin typeface="Calibri" pitchFamily="34" charset="0"/>
              </a:rPr>
              <a:t>Het enquêterapport is indringend en de aanbevelingen laten aan duidelijkheid niets te wensen over. Er is inderdaad sprake van een ereschuld. Daar kunnen en willen we niet omheen.</a:t>
            </a:r>
          </a:p>
        </p:txBody>
      </p:sp>
    </p:spTree>
    <p:extLst>
      <p:ext uri="{BB962C8B-B14F-4D97-AF65-F5344CB8AC3E}">
        <p14:creationId xmlns:p14="http://schemas.microsoft.com/office/powerpoint/2010/main" val="1954293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18D1150-8A01-42AA-985C-91ACF4D89AB4}"/>
              </a:ext>
            </a:extLst>
          </p:cNvPr>
          <p:cNvSpPr txBox="1"/>
          <p:nvPr/>
        </p:nvSpPr>
        <p:spPr>
          <a:xfrm>
            <a:off x="0" y="6055833"/>
            <a:ext cx="9144000" cy="923330"/>
          </a:xfrm>
          <a:prstGeom prst="rect">
            <a:avLst/>
          </a:prstGeom>
          <a:solidFill>
            <a:srgbClr val="002060"/>
          </a:solidFill>
          <a:ln>
            <a:solidFill>
              <a:srgbClr val="002060"/>
            </a:solidFill>
          </a:ln>
        </p:spPr>
        <p:txBody>
          <a:bodyPr>
            <a:spAutoFit/>
          </a:bodyPr>
          <a:lstStyle/>
          <a:p>
            <a:pPr marL="352425">
              <a:defRPr/>
            </a:pPr>
            <a:endParaRPr lang="nl-NL" sz="1200" dirty="0">
              <a:solidFill>
                <a:srgbClr val="FFFF00"/>
              </a:solidFill>
              <a:latin typeface="Calibri" panose="020F0502020204030204" pitchFamily="34" charset="0"/>
            </a:endParaRPr>
          </a:p>
          <a:p>
            <a:pPr marL="352425">
              <a:defRPr/>
            </a:pPr>
            <a:endParaRPr lang="nl-NL" sz="1200" dirty="0">
              <a:solidFill>
                <a:srgbClr val="FFFF00"/>
              </a:solidFill>
              <a:latin typeface="Calibri" panose="020F0502020204030204" pitchFamily="34" charset="0"/>
            </a:endParaRPr>
          </a:p>
          <a:p>
            <a:pPr marL="352425">
              <a:defRPr/>
            </a:pPr>
            <a:endParaRPr lang="nl-NL" sz="1200" dirty="0">
              <a:solidFill>
                <a:srgbClr val="FFFF00"/>
              </a:solidFill>
              <a:latin typeface="Calibri" panose="020F0502020204030204" pitchFamily="34" charset="0"/>
            </a:endParaRPr>
          </a:p>
          <a:p>
            <a:pPr marL="352425">
              <a:defRPr/>
            </a:pPr>
            <a:endParaRPr lang="en-GB" dirty="0"/>
          </a:p>
        </p:txBody>
      </p:sp>
      <p:sp>
        <p:nvSpPr>
          <p:cNvPr id="9" name="Rectangle 7">
            <a:extLst>
              <a:ext uri="{FF2B5EF4-FFF2-40B4-BE49-F238E27FC236}">
                <a16:creationId xmlns:a16="http://schemas.microsoft.com/office/drawing/2014/main" id="{F4FC6D3C-9C2A-4AB5-803C-345915CE7606}"/>
              </a:ext>
            </a:extLst>
          </p:cNvPr>
          <p:cNvSpPr txBox="1">
            <a:spLocks noChangeArrowheads="1"/>
          </p:cNvSpPr>
          <p:nvPr/>
        </p:nvSpPr>
        <p:spPr bwMode="auto">
          <a:xfrm>
            <a:off x="197644" y="306735"/>
            <a:ext cx="8748712" cy="600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spcBef>
                <a:spcPct val="40000"/>
              </a:spcBef>
              <a:buFontTx/>
              <a:buNone/>
              <a:defRPr/>
            </a:pPr>
            <a:r>
              <a:rPr lang="nl-NL" altLang="nl-NL" sz="2000" kern="0" dirty="0">
                <a:latin typeface="Calibri" pitchFamily="34" charset="0"/>
              </a:rPr>
              <a:t>Dat zijn </a:t>
            </a:r>
            <a:r>
              <a:rPr lang="nl-NL" altLang="nl-NL" sz="2000" kern="0" dirty="0">
                <a:highlight>
                  <a:srgbClr val="00FFFF"/>
                </a:highlight>
                <a:latin typeface="Calibri" pitchFamily="34" charset="0"/>
              </a:rPr>
              <a:t>rauwe</a:t>
            </a:r>
            <a:r>
              <a:rPr lang="nl-NL" altLang="nl-NL" sz="2000" kern="0" dirty="0">
                <a:latin typeface="Calibri" pitchFamily="34" charset="0"/>
              </a:rPr>
              <a:t> woorden, het zijn </a:t>
            </a:r>
            <a:r>
              <a:rPr lang="nl-NL" altLang="nl-NL" sz="2000" kern="0" dirty="0">
                <a:highlight>
                  <a:srgbClr val="00FFFF"/>
                </a:highlight>
                <a:latin typeface="Calibri" pitchFamily="34" charset="0"/>
              </a:rPr>
              <a:t>harde</a:t>
            </a:r>
            <a:r>
              <a:rPr lang="nl-NL" altLang="nl-NL" sz="2000" kern="0" dirty="0">
                <a:latin typeface="Calibri" pitchFamily="34" charset="0"/>
              </a:rPr>
              <a:t> woorden, het zijn ook </a:t>
            </a:r>
            <a:r>
              <a:rPr lang="nl-NL" altLang="nl-NL" sz="2000" kern="0" dirty="0">
                <a:highlight>
                  <a:srgbClr val="00FFFF"/>
                </a:highlight>
                <a:latin typeface="Calibri" pitchFamily="34" charset="0"/>
              </a:rPr>
              <a:t>rake</a:t>
            </a:r>
            <a:r>
              <a:rPr lang="nl-NL" altLang="nl-NL" sz="2000" kern="0" dirty="0">
                <a:latin typeface="Calibri" pitchFamily="34" charset="0"/>
              </a:rPr>
              <a:t> woorden. Het rapport staat er vol mee.</a:t>
            </a:r>
          </a:p>
          <a:p>
            <a:pPr marL="0" indent="0" eaLnBrk="1" hangingPunct="1">
              <a:spcBef>
                <a:spcPct val="40000"/>
              </a:spcBef>
              <a:buFontTx/>
              <a:buNone/>
              <a:defRPr/>
            </a:pPr>
            <a:r>
              <a:rPr lang="nl-NL" altLang="nl-NL" sz="2000" kern="0" dirty="0">
                <a:latin typeface="Calibri" pitchFamily="34" charset="0"/>
              </a:rPr>
              <a:t>Het zijn ook de woorden en verhalen die ik zelf hoor, elke keer als ik hier ben. </a:t>
            </a:r>
            <a:r>
              <a:rPr lang="nl-NL" altLang="nl-NL" sz="2000" kern="0" dirty="0">
                <a:highlight>
                  <a:srgbClr val="00FFFF"/>
                </a:highlight>
                <a:latin typeface="Calibri" pitchFamily="34" charset="0"/>
              </a:rPr>
              <a:t>Dus heeft de enquêtecommissie gelijk</a:t>
            </a:r>
            <a:r>
              <a:rPr lang="nl-NL" altLang="nl-NL" sz="2000" kern="0" dirty="0">
                <a:latin typeface="Calibri" pitchFamily="34" charset="0"/>
              </a:rPr>
              <a:t> als zij zegt dat de inwoners van het aardbevingsgebied in Groningen en Noord-Drenthe decennialang in de steek </a:t>
            </a:r>
            <a:r>
              <a:rPr lang="nl-NL" altLang="nl-NL" sz="2000" kern="0" dirty="0">
                <a:highlight>
                  <a:srgbClr val="FFFF00"/>
                </a:highlight>
                <a:latin typeface="Calibri" pitchFamily="34" charset="0"/>
              </a:rPr>
              <a:t>zijn gelaten</a:t>
            </a:r>
            <a:r>
              <a:rPr lang="nl-NL" altLang="nl-NL" sz="2000" kern="0" dirty="0">
                <a:latin typeface="Calibri" pitchFamily="34" charset="0"/>
              </a:rPr>
              <a:t>, dat zij te weinig </a:t>
            </a:r>
            <a:r>
              <a:rPr lang="nl-NL" altLang="nl-NL" sz="2000" kern="0" dirty="0">
                <a:highlight>
                  <a:srgbClr val="FFFF00"/>
                </a:highlight>
                <a:latin typeface="Calibri" pitchFamily="34" charset="0"/>
              </a:rPr>
              <a:t>zijn gehoord </a:t>
            </a:r>
            <a:r>
              <a:rPr lang="nl-NL" altLang="nl-NL" sz="2000" kern="0" dirty="0">
                <a:latin typeface="Calibri" pitchFamily="34" charset="0"/>
              </a:rPr>
              <a:t>en dat hun belangen ondergeschikt </a:t>
            </a:r>
            <a:r>
              <a:rPr lang="nl-NL" altLang="nl-NL" sz="2000" kern="0" dirty="0">
                <a:highlight>
                  <a:srgbClr val="FFFF00"/>
                </a:highlight>
                <a:latin typeface="Calibri" pitchFamily="34" charset="0"/>
              </a:rPr>
              <a:t>zijn gemaakt </a:t>
            </a:r>
            <a:r>
              <a:rPr lang="nl-NL" altLang="nl-NL" sz="2000" kern="0" dirty="0">
                <a:latin typeface="Calibri" pitchFamily="34" charset="0"/>
              </a:rPr>
              <a:t>aan een financieel belang van Nederland.</a:t>
            </a:r>
          </a:p>
          <a:p>
            <a:pPr marL="0" indent="0" eaLnBrk="1" hangingPunct="1">
              <a:spcBef>
                <a:spcPct val="40000"/>
              </a:spcBef>
              <a:buFontTx/>
              <a:buNone/>
              <a:defRPr/>
            </a:pPr>
            <a:r>
              <a:rPr lang="nl-NL" altLang="nl-NL" sz="2000" kern="0" dirty="0">
                <a:latin typeface="Calibri" pitchFamily="34" charset="0"/>
              </a:rPr>
              <a:t>Dat is de strekking van het enquêterapport en </a:t>
            </a:r>
            <a:r>
              <a:rPr lang="nl-NL" altLang="nl-NL" sz="2000" kern="0" dirty="0">
                <a:highlight>
                  <a:srgbClr val="00FFFF"/>
                </a:highlight>
                <a:latin typeface="Calibri" pitchFamily="34" charset="0"/>
              </a:rPr>
              <a:t>die onderschrijven we vandaag zonder reserve </a:t>
            </a:r>
            <a:r>
              <a:rPr lang="nl-NL" altLang="nl-NL" sz="2000" kern="0" dirty="0">
                <a:latin typeface="Calibri" pitchFamily="34" charset="0"/>
              </a:rPr>
              <a:t>in de kabinetsreactie. </a:t>
            </a:r>
            <a:r>
              <a:rPr lang="nl-NL" altLang="nl-NL" sz="2000" kern="0" dirty="0">
                <a:highlight>
                  <a:srgbClr val="FFFF00"/>
                </a:highlight>
                <a:latin typeface="Calibri" pitchFamily="34" charset="0"/>
              </a:rPr>
              <a:t>De machine van de gaswinning denderde maar door</a:t>
            </a:r>
            <a:r>
              <a:rPr lang="nl-NL" altLang="nl-NL" sz="2000" kern="0" dirty="0">
                <a:latin typeface="Calibri" pitchFamily="34" charset="0"/>
              </a:rPr>
              <a:t> en daardoor </a:t>
            </a:r>
            <a:r>
              <a:rPr lang="nl-NL" altLang="nl-NL" sz="2000" kern="0" dirty="0">
                <a:highlight>
                  <a:srgbClr val="FFFF00"/>
                </a:highlight>
                <a:latin typeface="Calibri" pitchFamily="34" charset="0"/>
              </a:rPr>
              <a:t>zijn</a:t>
            </a:r>
            <a:r>
              <a:rPr lang="nl-NL" altLang="nl-NL" sz="2000" kern="0" dirty="0">
                <a:latin typeface="Calibri" pitchFamily="34" charset="0"/>
              </a:rPr>
              <a:t> niet alleen huizen, maar ook levens van mensen </a:t>
            </a:r>
            <a:r>
              <a:rPr lang="nl-NL" altLang="nl-NL" sz="2000" kern="0" dirty="0">
                <a:highlight>
                  <a:srgbClr val="FFFF00"/>
                </a:highlight>
                <a:latin typeface="Calibri" pitchFamily="34" charset="0"/>
              </a:rPr>
              <a:t>beschadigd</a:t>
            </a:r>
            <a:r>
              <a:rPr lang="nl-NL" altLang="nl-NL" sz="2000" kern="0" dirty="0">
                <a:latin typeface="Calibri" pitchFamily="34" charset="0"/>
              </a:rPr>
              <a:t>.</a:t>
            </a:r>
          </a:p>
          <a:p>
            <a:pPr marL="0" indent="0" eaLnBrk="1" hangingPunct="1">
              <a:spcBef>
                <a:spcPct val="40000"/>
              </a:spcBef>
              <a:buFontTx/>
              <a:buNone/>
              <a:defRPr/>
            </a:pPr>
            <a:r>
              <a:rPr lang="nl-NL" altLang="nl-NL" sz="2000" kern="0" dirty="0">
                <a:highlight>
                  <a:srgbClr val="00FFFF"/>
                </a:highlight>
                <a:latin typeface="Calibri" pitchFamily="34" charset="0"/>
              </a:rPr>
              <a:t>Daarvoor bied ik vandaag namens het kabinet excuses aan – hier in Groningen</a:t>
            </a:r>
            <a:r>
              <a:rPr lang="nl-NL" altLang="nl-NL" sz="2000" kern="0" dirty="0">
                <a:latin typeface="Calibri" pitchFamily="34" charset="0"/>
              </a:rPr>
              <a:t>. Waar anders?</a:t>
            </a:r>
          </a:p>
          <a:p>
            <a:pPr marL="0" indent="0" eaLnBrk="1" hangingPunct="1">
              <a:spcBef>
                <a:spcPct val="40000"/>
              </a:spcBef>
              <a:buFontTx/>
              <a:buNone/>
              <a:defRPr/>
            </a:pPr>
            <a:r>
              <a:rPr lang="nl-NL" altLang="nl-NL" sz="2000" kern="0" dirty="0">
                <a:latin typeface="Calibri" pitchFamily="34" charset="0"/>
              </a:rPr>
              <a:t>Het enquêterapport is </a:t>
            </a:r>
            <a:r>
              <a:rPr lang="nl-NL" altLang="nl-NL" sz="2000" kern="0" dirty="0">
                <a:highlight>
                  <a:srgbClr val="00FFFF"/>
                </a:highlight>
                <a:latin typeface="Calibri" pitchFamily="34" charset="0"/>
              </a:rPr>
              <a:t>indringend</a:t>
            </a:r>
            <a:r>
              <a:rPr lang="nl-NL" altLang="nl-NL" sz="2000" kern="0" dirty="0">
                <a:latin typeface="Calibri" pitchFamily="34" charset="0"/>
              </a:rPr>
              <a:t> en de aanbevelingen laten aan duidelijkheid niets te wensen over. </a:t>
            </a:r>
            <a:r>
              <a:rPr lang="nl-NL" altLang="nl-NL" sz="2000" kern="0" dirty="0">
                <a:highlight>
                  <a:srgbClr val="00FFFF"/>
                </a:highlight>
                <a:latin typeface="Calibri" pitchFamily="34" charset="0"/>
              </a:rPr>
              <a:t>Er is inderdaad sprake van een ereschuld. Daar kunnen en willen we niet omheen.</a:t>
            </a:r>
          </a:p>
        </p:txBody>
      </p:sp>
      <p:sp>
        <p:nvSpPr>
          <p:cNvPr id="2" name="Rectangle 7">
            <a:extLst>
              <a:ext uri="{FF2B5EF4-FFF2-40B4-BE49-F238E27FC236}">
                <a16:creationId xmlns:a16="http://schemas.microsoft.com/office/drawing/2014/main" id="{96A3C64C-1392-204E-D54D-BF3AE45EFED2}"/>
              </a:ext>
            </a:extLst>
          </p:cNvPr>
          <p:cNvSpPr txBox="1">
            <a:spLocks noChangeArrowheads="1"/>
          </p:cNvSpPr>
          <p:nvPr/>
        </p:nvSpPr>
        <p:spPr bwMode="auto">
          <a:xfrm>
            <a:off x="1331640" y="6089600"/>
            <a:ext cx="732668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spcBef>
                <a:spcPct val="40000"/>
              </a:spcBef>
              <a:buFontTx/>
              <a:buNone/>
              <a:defRPr/>
            </a:pPr>
            <a:r>
              <a:rPr lang="nl-NL" altLang="nl-NL" sz="1800" kern="0" dirty="0">
                <a:highlight>
                  <a:srgbClr val="00FFFF"/>
                </a:highlight>
                <a:latin typeface="Calibri" pitchFamily="34" charset="0"/>
              </a:rPr>
              <a:t>Dialectisch doel (redelijk blijven): erkennen van ernst en schuld</a:t>
            </a:r>
          </a:p>
          <a:p>
            <a:pPr marL="0" indent="0" eaLnBrk="1" hangingPunct="1">
              <a:spcBef>
                <a:spcPct val="40000"/>
              </a:spcBef>
              <a:buFontTx/>
              <a:buNone/>
              <a:defRPr/>
            </a:pPr>
            <a:r>
              <a:rPr lang="nl-NL" altLang="nl-NL" sz="1800" kern="0" dirty="0">
                <a:highlight>
                  <a:srgbClr val="FFFF00"/>
                </a:highlight>
                <a:latin typeface="Calibri" pitchFamily="34" charset="0"/>
              </a:rPr>
              <a:t>Retorisch doel (effectief zijn): eigen aandeel zo klein mogelijk maken</a:t>
            </a:r>
          </a:p>
        </p:txBody>
      </p:sp>
    </p:spTree>
    <p:extLst>
      <p:ext uri="{BB962C8B-B14F-4D97-AF65-F5344CB8AC3E}">
        <p14:creationId xmlns:p14="http://schemas.microsoft.com/office/powerpoint/2010/main" val="1267785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F4FC6D3C-9C2A-4AB5-803C-345915CE7606}"/>
              </a:ext>
            </a:extLst>
          </p:cNvPr>
          <p:cNvSpPr txBox="1">
            <a:spLocks noChangeArrowheads="1"/>
          </p:cNvSpPr>
          <p:nvPr/>
        </p:nvSpPr>
        <p:spPr bwMode="auto">
          <a:xfrm>
            <a:off x="197644" y="378743"/>
            <a:ext cx="8748712" cy="600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spcBef>
                <a:spcPct val="40000"/>
              </a:spcBef>
              <a:buFontTx/>
              <a:buNone/>
              <a:defRPr/>
            </a:pPr>
            <a:r>
              <a:rPr lang="nl-NL" altLang="nl-NL" sz="2000" kern="0" dirty="0">
                <a:latin typeface="Calibri" pitchFamily="34" charset="0"/>
              </a:rPr>
              <a:t>[…] </a:t>
            </a:r>
          </a:p>
          <a:p>
            <a:pPr marL="0" indent="0" eaLnBrk="1" hangingPunct="1">
              <a:spcBef>
                <a:spcPct val="40000"/>
              </a:spcBef>
              <a:buFontTx/>
              <a:buNone/>
              <a:defRPr/>
            </a:pPr>
            <a:r>
              <a:rPr lang="nl-NL" altLang="nl-NL" sz="2000" kern="0" dirty="0">
                <a:highlight>
                  <a:srgbClr val="00FF00"/>
                </a:highlight>
                <a:latin typeface="Calibri" pitchFamily="34" charset="0"/>
              </a:rPr>
              <a:t>We</a:t>
            </a:r>
            <a:r>
              <a:rPr lang="nl-NL" altLang="nl-NL" sz="2000" kern="0" dirty="0">
                <a:latin typeface="Calibri" pitchFamily="34" charset="0"/>
              </a:rPr>
              <a:t> staan hier met de pet in hand. </a:t>
            </a:r>
            <a:r>
              <a:rPr lang="nl-NL" altLang="nl-NL" sz="2000" kern="0" dirty="0">
                <a:highlight>
                  <a:srgbClr val="00FF00"/>
                </a:highlight>
                <a:latin typeface="Calibri" pitchFamily="34" charset="0"/>
              </a:rPr>
              <a:t>We </a:t>
            </a:r>
            <a:r>
              <a:rPr lang="nl-NL" altLang="nl-NL" sz="2000" kern="0" dirty="0">
                <a:latin typeface="Calibri" pitchFamily="34" charset="0"/>
              </a:rPr>
              <a:t>kunnen al het leed uit het verleden niet weg nemen. </a:t>
            </a:r>
            <a:r>
              <a:rPr lang="nl-NL" altLang="nl-NL" sz="2000" kern="0" dirty="0">
                <a:highlight>
                  <a:srgbClr val="00FF00"/>
                </a:highlight>
                <a:latin typeface="Calibri" pitchFamily="34" charset="0"/>
              </a:rPr>
              <a:t>We</a:t>
            </a:r>
            <a:r>
              <a:rPr lang="nl-NL" altLang="nl-NL" sz="2000" kern="0" dirty="0">
                <a:latin typeface="Calibri" pitchFamily="34" charset="0"/>
              </a:rPr>
              <a:t> kunnen niet terugdraaien wat sinds het begin van de aardgaswinning mis is gegaan. </a:t>
            </a:r>
          </a:p>
          <a:p>
            <a:pPr marL="0" indent="0" eaLnBrk="1" hangingPunct="1">
              <a:spcBef>
                <a:spcPct val="40000"/>
              </a:spcBef>
              <a:buFontTx/>
              <a:buNone/>
              <a:defRPr/>
            </a:pPr>
            <a:r>
              <a:rPr lang="nl-NL" altLang="nl-NL" sz="2000" kern="0" dirty="0">
                <a:highlight>
                  <a:srgbClr val="00FF00"/>
                </a:highlight>
                <a:latin typeface="Calibri" pitchFamily="34" charset="0"/>
              </a:rPr>
              <a:t>Maar we zijn wel vastbesloten het anders te gaan doen</a:t>
            </a:r>
            <a:r>
              <a:rPr lang="nl-NL" altLang="nl-NL" sz="2000" kern="0" dirty="0">
                <a:latin typeface="Calibri" pitchFamily="34" charset="0"/>
              </a:rPr>
              <a:t>. In nauw overleg met de mensen hier. En dat betekent een commitment van jaren, een aanpak voor een hele generatie. Wat in zestig jaar is misgegaan, is niet met een pennenstreek opgelost. En ook niet met een papieren kabinetsreactie.</a:t>
            </a:r>
            <a:endParaRPr lang="en-US" altLang="nl-NL" sz="2000" kern="0" dirty="0">
              <a:latin typeface="Calibri" pitchFamily="34" charset="0"/>
            </a:endParaRPr>
          </a:p>
          <a:p>
            <a:pPr marL="0" indent="0" eaLnBrk="1" hangingPunct="1">
              <a:spcBef>
                <a:spcPct val="40000"/>
              </a:spcBef>
              <a:buFontTx/>
              <a:buNone/>
              <a:defRPr/>
            </a:pPr>
            <a:endParaRPr lang="en-US" altLang="nl-NL" sz="2000" kern="0" dirty="0">
              <a:solidFill>
                <a:srgbClr val="3C8C93"/>
              </a:solidFill>
              <a:latin typeface="Calibri" pitchFamily="34" charset="0"/>
            </a:endParaRPr>
          </a:p>
        </p:txBody>
      </p:sp>
      <p:pic>
        <p:nvPicPr>
          <p:cNvPr id="3" name="Picture 2">
            <a:extLst>
              <a:ext uri="{FF2B5EF4-FFF2-40B4-BE49-F238E27FC236}">
                <a16:creationId xmlns:a16="http://schemas.microsoft.com/office/drawing/2014/main" id="{C3882B25-8BCA-8C9F-35BE-B3517FD69D36}"/>
              </a:ext>
            </a:extLst>
          </p:cNvPr>
          <p:cNvPicPr>
            <a:picLocks noChangeAspect="1"/>
          </p:cNvPicPr>
          <p:nvPr/>
        </p:nvPicPr>
        <p:blipFill rotWithShape="1">
          <a:blip r:embed="rId2"/>
          <a:srcRect l="22438" t="20601" r="34250" b="48600"/>
          <a:stretch/>
        </p:blipFill>
        <p:spPr>
          <a:xfrm>
            <a:off x="2267744" y="3573016"/>
            <a:ext cx="6552728" cy="2621092"/>
          </a:xfrm>
          <a:prstGeom prst="rect">
            <a:avLst/>
          </a:prstGeom>
        </p:spPr>
      </p:pic>
    </p:spTree>
    <p:extLst>
      <p:ext uri="{BB962C8B-B14F-4D97-AF65-F5344CB8AC3E}">
        <p14:creationId xmlns:p14="http://schemas.microsoft.com/office/powerpoint/2010/main" val="324836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756615d22909dbfc8fa990fe52c2f054c552"/>
</p:tagLst>
</file>

<file path=ppt/theme/theme1.xml><?xml version="1.0" encoding="utf-8"?>
<a:theme xmlns:a="http://schemas.openxmlformats.org/drawingml/2006/main" name="Corporate template-set Universiteit Leiden">
  <a:themeElements>
    <a:clrScheme name="Aangepast 28">
      <a:dk1>
        <a:srgbClr val="000000"/>
      </a:dk1>
      <a:lt1>
        <a:srgbClr val="FFFFFF"/>
      </a:lt1>
      <a:dk2>
        <a:srgbClr val="8592BC"/>
      </a:dk2>
      <a:lt2>
        <a:srgbClr val="0C2577"/>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e7" id="{842D47AB-63E3-2E4E-A211-FE96BDB8D9F5}" vid="{4EF20B40-D169-7F40-A0A0-7C273282363C}"/>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Weergave</Template>
  <TotalTime>0</TotalTime>
  <Words>2099</Words>
  <Application>Microsoft Office PowerPoint</Application>
  <PresentationFormat>On-screen Show (4:3)</PresentationFormat>
  <Paragraphs>313</Paragraphs>
  <Slides>51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vt:lpstr>
      <vt:lpstr>Calibri</vt:lpstr>
      <vt:lpstr>Georgia</vt:lpstr>
      <vt:lpstr>Minion</vt:lpstr>
      <vt:lpstr>Corporate template-set Universiteit Leiden</vt:lpstr>
      <vt:lpstr>Argumenteren en Overtuigen College 12: Strategisch manoeuvreren</vt:lpstr>
      <vt:lpstr>Vandaag</vt:lpstr>
      <vt:lpstr>PowerPoint Presentation</vt:lpstr>
      <vt:lpstr>Argumentatietheorie</vt:lpstr>
      <vt:lpstr>Strategisch manoeuvreren</vt:lpstr>
      <vt:lpstr>PowerPoint Presentation</vt:lpstr>
      <vt:lpstr>PowerPoint Presentation</vt:lpstr>
      <vt:lpstr>PowerPoint Presentation</vt:lpstr>
      <vt:lpstr>PowerPoint Presentation</vt:lpstr>
      <vt:lpstr>Strategisch manoeuvreren</vt:lpstr>
      <vt:lpstr>Strategisch manoeuvreren</vt:lpstr>
      <vt:lpstr>Drie aspecten van strategisch manoeuvreren</vt:lpstr>
      <vt:lpstr>Strategisch manoeuvreren</vt:lpstr>
      <vt:lpstr>Strategisch manoeuvreren</vt:lpstr>
      <vt:lpstr>Strategisch manoeuvreren</vt:lpstr>
      <vt:lpstr>Strategisch manoeuvreren</vt:lpstr>
      <vt:lpstr>Strategisch manoeuvreren</vt:lpstr>
      <vt:lpstr>Drie aspecten van strategisch manoeuvreren</vt:lpstr>
      <vt:lpstr>Drie aspecten van strategisch manoeuvreren</vt:lpstr>
      <vt:lpstr>Drie aspecten van strategisch manoeuvreren</vt:lpstr>
      <vt:lpstr>Strategisch manoeuvreren</vt:lpstr>
      <vt:lpstr>Strategisch manoeuvreren &amp; drogredenen</vt:lpstr>
      <vt:lpstr>Strategisch manoeuvreren &amp; drogredenen</vt:lpstr>
      <vt:lpstr>Strategisch manoeuvreren &amp; drogredenen</vt:lpstr>
      <vt:lpstr>Conventionele activiteitstypen</vt:lpstr>
      <vt:lpstr>Conventionele activiteitstypen</vt:lpstr>
      <vt:lpstr>Conventionele activiteitstypen</vt:lpstr>
      <vt:lpstr>Conventionele activiteitstypen</vt:lpstr>
      <vt:lpstr>Conventionele activiteitstypen</vt:lpstr>
      <vt:lpstr>Conventionele activiteitstypen</vt:lpstr>
      <vt:lpstr>Conventionele activiteitstypen</vt:lpstr>
      <vt:lpstr>Opdracht brief Rutte</vt:lpstr>
      <vt:lpstr>Opdracht brief Rutte</vt:lpstr>
      <vt:lpstr>Opdracht brief Rutte</vt:lpstr>
      <vt:lpstr>Opdracht brief Rutte</vt:lpstr>
      <vt:lpstr>Opdracht brief Rutte</vt:lpstr>
      <vt:lpstr>Opdracht brief Rutte</vt:lpstr>
      <vt:lpstr>Opdracht brief Rutte</vt:lpstr>
      <vt:lpstr>Opdracht brief Rutte</vt:lpstr>
      <vt:lpstr>Opdracht brief Rutte</vt:lpstr>
      <vt:lpstr>Opdracht brief Rutte</vt:lpstr>
      <vt:lpstr>Opdracht brief Rutte</vt:lpstr>
      <vt:lpstr>Geslaagde metafoor?</vt:lpstr>
      <vt:lpstr>Geslaagde metafoor?</vt:lpstr>
      <vt:lpstr>Geslaagde metafoor?</vt:lpstr>
      <vt:lpstr>Extra oefening: argumentatiestructuur</vt:lpstr>
      <vt:lpstr>Extra oefening: argumentatiestructuur</vt:lpstr>
      <vt:lpstr>Na dit college…</vt:lpstr>
      <vt:lpstr>Tentamen (30 mei 13.00-15.00)</vt:lpstr>
      <vt:lpstr>Volgende week donderdag (23 mei)</vt:lpstr>
      <vt:lpstr>Succes met leren voor het tentamen!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Argumenteren en Overtuigen College 1: Typen geschil; discussiefasen; herkennen argumentatie</dc:title>
  <dc:creator>Voort, C. van der (Charlotte)</dc:creator>
  <cp:lastModifiedBy>Mila Nieuwenhuizen, van</cp:lastModifiedBy>
  <cp:revision>148</cp:revision>
  <dcterms:created xsi:type="dcterms:W3CDTF">2022-02-01T10:30:25Z</dcterms:created>
  <dcterms:modified xsi:type="dcterms:W3CDTF">2024-05-16T08:56:05Z</dcterms:modified>
</cp:coreProperties>
</file>